
<file path=[Content_Types].xml><?xml version="1.0" encoding="utf-8"?>
<Types xmlns="http://schemas.openxmlformats.org/package/2006/content-types">
  <Default Extension="png" ContentType="image/png"/>
  <Default Extension="jpeg" ContentType="image/jpeg"/>
  <Default Extension="wmf" ContentType="image/x-wmf"/>
  <Default Extension="emf" ContentType="image/x-emf"/>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0"/>
  </p:notesMasterIdLst>
  <p:handoutMasterIdLst>
    <p:handoutMasterId r:id="rId21"/>
  </p:handoutMasterIdLst>
  <p:sldIdLst>
    <p:sldId id="257" r:id="rId2"/>
    <p:sldId id="258" r:id="rId3"/>
    <p:sldId id="264" r:id="rId4"/>
    <p:sldId id="269" r:id="rId5"/>
    <p:sldId id="265" r:id="rId6"/>
    <p:sldId id="263" r:id="rId7"/>
    <p:sldId id="262" r:id="rId8"/>
    <p:sldId id="267" r:id="rId9"/>
    <p:sldId id="271" r:id="rId10"/>
    <p:sldId id="272" r:id="rId11"/>
    <p:sldId id="274" r:id="rId12"/>
    <p:sldId id="275" r:id="rId13"/>
    <p:sldId id="273" r:id="rId14"/>
    <p:sldId id="277" r:id="rId15"/>
    <p:sldId id="278" r:id="rId16"/>
    <p:sldId id="268" r:id="rId17"/>
    <p:sldId id="266" r:id="rId18"/>
    <p:sldId id="276" r:id="rId19"/>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A3E"/>
    <a:srgbClr val="F0EACC"/>
    <a:srgbClr val="F7F4E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749" autoAdjust="0"/>
    <p:restoredTop sz="84589" autoAdjust="0"/>
  </p:normalViewPr>
  <p:slideViewPr>
    <p:cSldViewPr>
      <p:cViewPr varScale="1">
        <p:scale>
          <a:sx n="98" d="100"/>
          <a:sy n="98" d="100"/>
        </p:scale>
        <p:origin x="2082" y="90"/>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BE0B7E4-7B3A-4C57-8E0D-D9CEC7B2C43F}" type="doc">
      <dgm:prSet loTypeId="urn:microsoft.com/office/officeart/2005/8/layout/hList3" loCatId="list" qsTypeId="urn:microsoft.com/office/officeart/2005/8/quickstyle/simple5" qsCatId="simple" csTypeId="urn:microsoft.com/office/officeart/2005/8/colors/accent1_5" csCatId="accent1" phldr="1"/>
      <dgm:spPr/>
      <dgm:t>
        <a:bodyPr/>
        <a:lstStyle/>
        <a:p>
          <a:endParaRPr lang="en-US"/>
        </a:p>
      </dgm:t>
    </dgm:pt>
    <dgm:pt modelId="{DD5F7AAF-112C-4A9A-B0AB-25D201DE691C}">
      <dgm:prSet phldrT="[Text]"/>
      <dgm:spPr/>
      <dgm:t>
        <a:bodyPr/>
        <a:lstStyle/>
        <a:p>
          <a:r>
            <a:rPr lang="en-US" dirty="0" smtClean="0"/>
            <a:t>Reality Check: Hard Limits</a:t>
          </a:r>
          <a:endParaRPr lang="en-US" dirty="0"/>
        </a:p>
      </dgm:t>
    </dgm:pt>
    <dgm:pt modelId="{0AF58B15-8819-4F41-BC31-D4F4990EA83E}" type="parTrans" cxnId="{B22DA03B-039A-45C3-B0D1-DF34E49B1B9C}">
      <dgm:prSet/>
      <dgm:spPr/>
      <dgm:t>
        <a:bodyPr/>
        <a:lstStyle/>
        <a:p>
          <a:endParaRPr lang="en-US"/>
        </a:p>
      </dgm:t>
    </dgm:pt>
    <dgm:pt modelId="{D5B6E5C5-8EAC-4BBA-B682-0A6F433BE19D}" type="sibTrans" cxnId="{B22DA03B-039A-45C3-B0D1-DF34E49B1B9C}">
      <dgm:prSet/>
      <dgm:spPr/>
      <dgm:t>
        <a:bodyPr/>
        <a:lstStyle/>
        <a:p>
          <a:endParaRPr lang="en-US"/>
        </a:p>
      </dgm:t>
    </dgm:pt>
    <dgm:pt modelId="{FE3C5589-28CC-4922-A515-C6A04D6E4330}">
      <dgm:prSet phldrT="[Text]"/>
      <dgm:spPr/>
      <dgm:t>
        <a:bodyPr anchor="t" anchorCtr="0"/>
        <a:lstStyle/>
        <a:p>
          <a:r>
            <a:rPr lang="en-US" b="1" dirty="0" smtClean="0"/>
            <a:t>Heisenberg</a:t>
          </a:r>
        </a:p>
      </dgm:t>
    </dgm:pt>
    <dgm:pt modelId="{330CFBC0-0F30-4AEE-9E0A-F3FCAA43A528}" type="parTrans" cxnId="{B376B3A8-A7DE-438A-A849-2F6361E8D2EE}">
      <dgm:prSet/>
      <dgm:spPr/>
      <dgm:t>
        <a:bodyPr/>
        <a:lstStyle/>
        <a:p>
          <a:endParaRPr lang="en-US"/>
        </a:p>
      </dgm:t>
    </dgm:pt>
    <dgm:pt modelId="{4A8147C1-EB5C-4D75-B688-D44A0CE15C05}" type="sibTrans" cxnId="{B376B3A8-A7DE-438A-A849-2F6361E8D2EE}">
      <dgm:prSet/>
      <dgm:spPr/>
      <dgm:t>
        <a:bodyPr/>
        <a:lstStyle/>
        <a:p>
          <a:endParaRPr lang="en-US"/>
        </a:p>
      </dgm:t>
    </dgm:pt>
    <dgm:pt modelId="{1F812C4B-C766-4543-BEE2-04A11E090143}">
      <dgm:prSet phldrT="[Text]"/>
      <dgm:spPr/>
      <dgm:t>
        <a:bodyPr anchor="t" anchorCtr="0"/>
        <a:lstStyle/>
        <a:p>
          <a:r>
            <a:rPr lang="en-US" b="1" dirty="0" smtClean="0"/>
            <a:t>Thermodynamics</a:t>
          </a:r>
          <a:endParaRPr lang="en-US" dirty="0"/>
        </a:p>
      </dgm:t>
    </dgm:pt>
    <dgm:pt modelId="{C739A147-2C62-4ACE-90A1-C0955BABC2C4}" type="parTrans" cxnId="{78761B21-9B33-4722-B7FF-1F6CF003FB15}">
      <dgm:prSet/>
      <dgm:spPr/>
      <dgm:t>
        <a:bodyPr/>
        <a:lstStyle/>
        <a:p>
          <a:endParaRPr lang="en-US"/>
        </a:p>
      </dgm:t>
    </dgm:pt>
    <dgm:pt modelId="{0A392F54-15FD-4880-AFFC-412D43DAF163}" type="sibTrans" cxnId="{78761B21-9B33-4722-B7FF-1F6CF003FB15}">
      <dgm:prSet/>
      <dgm:spPr/>
      <dgm:t>
        <a:bodyPr/>
        <a:lstStyle/>
        <a:p>
          <a:endParaRPr lang="en-US"/>
        </a:p>
      </dgm:t>
    </dgm:pt>
    <dgm:pt modelId="{B8956CD5-9D79-47AB-B9C6-418338D27EF3}">
      <dgm:prSet phldrT="[Text]"/>
      <dgm:spPr/>
      <dgm:t>
        <a:bodyPr anchor="t" anchorCtr="0"/>
        <a:lstStyle/>
        <a:p>
          <a:r>
            <a:rPr lang="en-US" b="1" dirty="0" smtClean="0"/>
            <a:t>Gödel</a:t>
          </a:r>
          <a:r>
            <a:rPr lang="en-US" dirty="0" smtClean="0"/>
            <a:t> </a:t>
          </a:r>
          <a:r>
            <a:rPr lang="en-US" b="1" dirty="0" smtClean="0"/>
            <a:t>Incompleteness</a:t>
          </a:r>
          <a:endParaRPr lang="en-US" dirty="0"/>
        </a:p>
      </dgm:t>
    </dgm:pt>
    <dgm:pt modelId="{19EE27EE-6D18-4D20-BABE-466DBF73A0A2}" type="parTrans" cxnId="{D8D947B3-BDB5-43D9-B157-ADEE56F9D92E}">
      <dgm:prSet/>
      <dgm:spPr/>
      <dgm:t>
        <a:bodyPr/>
        <a:lstStyle/>
        <a:p>
          <a:endParaRPr lang="en-US"/>
        </a:p>
      </dgm:t>
    </dgm:pt>
    <dgm:pt modelId="{90C608AD-AF6B-4DB2-9CD4-5DA607B04748}" type="sibTrans" cxnId="{D8D947B3-BDB5-43D9-B157-ADEE56F9D92E}">
      <dgm:prSet/>
      <dgm:spPr/>
      <dgm:t>
        <a:bodyPr/>
        <a:lstStyle/>
        <a:p>
          <a:endParaRPr lang="en-US"/>
        </a:p>
      </dgm:t>
    </dgm:pt>
    <dgm:pt modelId="{07F78074-4D04-47B5-9A4A-73E9D149CFA7}" type="pres">
      <dgm:prSet presAssocID="{0BE0B7E4-7B3A-4C57-8E0D-D9CEC7B2C43F}" presName="composite" presStyleCnt="0">
        <dgm:presLayoutVars>
          <dgm:chMax val="1"/>
          <dgm:dir/>
          <dgm:resizeHandles val="exact"/>
        </dgm:presLayoutVars>
      </dgm:prSet>
      <dgm:spPr/>
      <dgm:t>
        <a:bodyPr/>
        <a:lstStyle/>
        <a:p>
          <a:endParaRPr lang="en-US"/>
        </a:p>
      </dgm:t>
    </dgm:pt>
    <dgm:pt modelId="{80281D6B-4E1C-43D7-99D8-9D8AF1D3DBEF}" type="pres">
      <dgm:prSet presAssocID="{DD5F7AAF-112C-4A9A-B0AB-25D201DE691C}" presName="roof" presStyleLbl="dkBgShp" presStyleIdx="0" presStyleCnt="2" custLinFactNeighborX="-92500" custLinFactNeighborY="-25000"/>
      <dgm:spPr/>
      <dgm:t>
        <a:bodyPr/>
        <a:lstStyle/>
        <a:p>
          <a:endParaRPr lang="en-US"/>
        </a:p>
      </dgm:t>
    </dgm:pt>
    <dgm:pt modelId="{ABCA2A22-7012-4CF5-8855-FAC95DE9F141}" type="pres">
      <dgm:prSet presAssocID="{DD5F7AAF-112C-4A9A-B0AB-25D201DE691C}" presName="pillars" presStyleCnt="0"/>
      <dgm:spPr/>
    </dgm:pt>
    <dgm:pt modelId="{8A58F5C7-FF6B-4E4A-B29F-D6A72C33BE24}" type="pres">
      <dgm:prSet presAssocID="{DD5F7AAF-112C-4A9A-B0AB-25D201DE691C}" presName="pillar1" presStyleLbl="node1" presStyleIdx="0" presStyleCnt="3" custScaleY="71801" custLinFactNeighborX="291" custLinFactNeighborY="21615">
        <dgm:presLayoutVars>
          <dgm:bulletEnabled val="1"/>
        </dgm:presLayoutVars>
      </dgm:prSet>
      <dgm:spPr/>
      <dgm:t>
        <a:bodyPr/>
        <a:lstStyle/>
        <a:p>
          <a:endParaRPr lang="en-US"/>
        </a:p>
      </dgm:t>
    </dgm:pt>
    <dgm:pt modelId="{DFABE977-EA8A-44CD-81E4-CF31AB6A2BCC}" type="pres">
      <dgm:prSet presAssocID="{1F812C4B-C766-4543-BEE2-04A11E090143}" presName="pillarX" presStyleLbl="node1" presStyleIdx="1" presStyleCnt="3" custScaleY="71801" custLinFactNeighborX="-511" custLinFactNeighborY="21615">
        <dgm:presLayoutVars>
          <dgm:bulletEnabled val="1"/>
        </dgm:presLayoutVars>
      </dgm:prSet>
      <dgm:spPr/>
      <dgm:t>
        <a:bodyPr/>
        <a:lstStyle/>
        <a:p>
          <a:endParaRPr lang="en-US"/>
        </a:p>
      </dgm:t>
    </dgm:pt>
    <dgm:pt modelId="{AE560A81-FDE0-4A00-8814-E59B8DD569BD}" type="pres">
      <dgm:prSet presAssocID="{B8956CD5-9D79-47AB-B9C6-418338D27EF3}" presName="pillarX" presStyleLbl="node1" presStyleIdx="2" presStyleCnt="3" custScaleY="71801" custLinFactNeighborX="-511" custLinFactNeighborY="21615">
        <dgm:presLayoutVars>
          <dgm:bulletEnabled val="1"/>
        </dgm:presLayoutVars>
      </dgm:prSet>
      <dgm:spPr/>
      <dgm:t>
        <a:bodyPr/>
        <a:lstStyle/>
        <a:p>
          <a:endParaRPr lang="en-US"/>
        </a:p>
      </dgm:t>
    </dgm:pt>
    <dgm:pt modelId="{FCD564EC-0CD7-4D89-AF2E-50127DD4F3F0}" type="pres">
      <dgm:prSet presAssocID="{DD5F7AAF-112C-4A9A-B0AB-25D201DE691C}" presName="base" presStyleLbl="dkBgShp" presStyleIdx="1" presStyleCnt="2"/>
      <dgm:spPr/>
    </dgm:pt>
  </dgm:ptLst>
  <dgm:cxnLst>
    <dgm:cxn modelId="{B22DA03B-039A-45C3-B0D1-DF34E49B1B9C}" srcId="{0BE0B7E4-7B3A-4C57-8E0D-D9CEC7B2C43F}" destId="{DD5F7AAF-112C-4A9A-B0AB-25D201DE691C}" srcOrd="0" destOrd="0" parTransId="{0AF58B15-8819-4F41-BC31-D4F4990EA83E}" sibTransId="{D5B6E5C5-8EAC-4BBA-B682-0A6F433BE19D}"/>
    <dgm:cxn modelId="{300E60B2-40D7-46A2-AE63-D3BC203D6E08}" type="presOf" srcId="{DD5F7AAF-112C-4A9A-B0AB-25D201DE691C}" destId="{80281D6B-4E1C-43D7-99D8-9D8AF1D3DBEF}" srcOrd="0" destOrd="0" presId="urn:microsoft.com/office/officeart/2005/8/layout/hList3"/>
    <dgm:cxn modelId="{78761B21-9B33-4722-B7FF-1F6CF003FB15}" srcId="{DD5F7AAF-112C-4A9A-B0AB-25D201DE691C}" destId="{1F812C4B-C766-4543-BEE2-04A11E090143}" srcOrd="1" destOrd="0" parTransId="{C739A147-2C62-4ACE-90A1-C0955BABC2C4}" sibTransId="{0A392F54-15FD-4880-AFFC-412D43DAF163}"/>
    <dgm:cxn modelId="{B376B3A8-A7DE-438A-A849-2F6361E8D2EE}" srcId="{DD5F7AAF-112C-4A9A-B0AB-25D201DE691C}" destId="{FE3C5589-28CC-4922-A515-C6A04D6E4330}" srcOrd="0" destOrd="0" parTransId="{330CFBC0-0F30-4AEE-9E0A-F3FCAA43A528}" sibTransId="{4A8147C1-EB5C-4D75-B688-D44A0CE15C05}"/>
    <dgm:cxn modelId="{6EBCD054-98D6-4D75-8368-A8DAE9FEED66}" type="presOf" srcId="{FE3C5589-28CC-4922-A515-C6A04D6E4330}" destId="{8A58F5C7-FF6B-4E4A-B29F-D6A72C33BE24}" srcOrd="0" destOrd="0" presId="urn:microsoft.com/office/officeart/2005/8/layout/hList3"/>
    <dgm:cxn modelId="{ED6505E7-8197-4ECD-A44A-6B97446BA520}" type="presOf" srcId="{1F812C4B-C766-4543-BEE2-04A11E090143}" destId="{DFABE977-EA8A-44CD-81E4-CF31AB6A2BCC}" srcOrd="0" destOrd="0" presId="urn:microsoft.com/office/officeart/2005/8/layout/hList3"/>
    <dgm:cxn modelId="{A85192B7-D7D6-40F0-8C41-7D4DAFACBC26}" type="presOf" srcId="{0BE0B7E4-7B3A-4C57-8E0D-D9CEC7B2C43F}" destId="{07F78074-4D04-47B5-9A4A-73E9D149CFA7}" srcOrd="0" destOrd="0" presId="urn:microsoft.com/office/officeart/2005/8/layout/hList3"/>
    <dgm:cxn modelId="{D8D947B3-BDB5-43D9-B157-ADEE56F9D92E}" srcId="{DD5F7AAF-112C-4A9A-B0AB-25D201DE691C}" destId="{B8956CD5-9D79-47AB-B9C6-418338D27EF3}" srcOrd="2" destOrd="0" parTransId="{19EE27EE-6D18-4D20-BABE-466DBF73A0A2}" sibTransId="{90C608AD-AF6B-4DB2-9CD4-5DA607B04748}"/>
    <dgm:cxn modelId="{7BA506CE-B74F-4CC4-9823-5C3D2DD28F8E}" type="presOf" srcId="{B8956CD5-9D79-47AB-B9C6-418338D27EF3}" destId="{AE560A81-FDE0-4A00-8814-E59B8DD569BD}" srcOrd="0" destOrd="0" presId="urn:microsoft.com/office/officeart/2005/8/layout/hList3"/>
    <dgm:cxn modelId="{CF89DCBE-014C-44D5-938E-1F6DF94FAD35}" type="presParOf" srcId="{07F78074-4D04-47B5-9A4A-73E9D149CFA7}" destId="{80281D6B-4E1C-43D7-99D8-9D8AF1D3DBEF}" srcOrd="0" destOrd="0" presId="urn:microsoft.com/office/officeart/2005/8/layout/hList3"/>
    <dgm:cxn modelId="{6C61A940-3279-4BDC-961E-DD421BF9BD28}" type="presParOf" srcId="{07F78074-4D04-47B5-9A4A-73E9D149CFA7}" destId="{ABCA2A22-7012-4CF5-8855-FAC95DE9F141}" srcOrd="1" destOrd="0" presId="urn:microsoft.com/office/officeart/2005/8/layout/hList3"/>
    <dgm:cxn modelId="{4E693597-8918-461A-B7AF-97BD7573EEFE}" type="presParOf" srcId="{ABCA2A22-7012-4CF5-8855-FAC95DE9F141}" destId="{8A58F5C7-FF6B-4E4A-B29F-D6A72C33BE24}" srcOrd="0" destOrd="0" presId="urn:microsoft.com/office/officeart/2005/8/layout/hList3"/>
    <dgm:cxn modelId="{3F623073-68EA-46D7-8487-3B6656E7EA0B}" type="presParOf" srcId="{ABCA2A22-7012-4CF5-8855-FAC95DE9F141}" destId="{DFABE977-EA8A-44CD-81E4-CF31AB6A2BCC}" srcOrd="1" destOrd="0" presId="urn:microsoft.com/office/officeart/2005/8/layout/hList3"/>
    <dgm:cxn modelId="{5C1C7421-E1AD-4173-BC59-065998D6F72E}" type="presParOf" srcId="{ABCA2A22-7012-4CF5-8855-FAC95DE9F141}" destId="{AE560A81-FDE0-4A00-8814-E59B8DD569BD}" srcOrd="2" destOrd="0" presId="urn:microsoft.com/office/officeart/2005/8/layout/hList3"/>
    <dgm:cxn modelId="{E14CE5DB-1EB2-4053-9F8D-DF906C62449C}" type="presParOf" srcId="{07F78074-4D04-47B5-9A4A-73E9D149CFA7}" destId="{FCD564EC-0CD7-4D89-AF2E-50127DD4F3F0}" srcOrd="2" destOrd="0" presId="urn:microsoft.com/office/officeart/2005/8/layout/h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hList3">
  <dgm:title val=""/>
  <dgm:desc val=""/>
  <dgm:catLst>
    <dgm:cat type="list" pri="1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1" destId="2" srcOrd="0" destOrd="0"/>
        <dgm:cxn modelId="7" srcId="1" destId="3" srcOrd="1" destOrd="0"/>
        <dgm:cxn modelId="8" srcId="1" destId="4" srcOrd="2" destOrd="0"/>
      </dgm:cxnLst>
      <dgm:bg/>
      <dgm:whole/>
    </dgm:dataModel>
  </dgm:sampData>
  <dgm:styleData>
    <dgm:dataModel>
      <dgm:ptLst>
        <dgm:pt modelId="0" type="doc"/>
        <dgm:pt modelId="1"/>
        <dgm:pt modelId="2"/>
        <dgm:pt modelId="3"/>
      </dgm:ptLst>
      <dgm:cxnLst>
        <dgm:cxn modelId="5" srcId="0" destId="1" srcOrd="0" destOrd="0"/>
        <dgm:cxn modelId="6" srcId="1" destId="2" srcOrd="0" destOrd="0"/>
        <dgm:cxn modelId="7" srcId="1" destId="3" srcOrd="1" destOrd="0"/>
      </dgm:cxnLst>
      <dgm:bg/>
      <dgm:whole/>
    </dgm:dataModel>
  </dgm:styleData>
  <dgm:clrData>
    <dgm:dataModel>
      <dgm:ptLst>
        <dgm:pt modelId="0" type="doc"/>
        <dgm:pt modelId="1"/>
        <dgm:pt modelId="2"/>
        <dgm:pt modelId="3"/>
        <dgm:pt modelId="4"/>
        <dgm:pt modelId="5"/>
      </dgm:ptLst>
      <dgm:cxnLst>
        <dgm:cxn modelId="6" srcId="0" destId="1" srcOrd="0" destOrd="0"/>
        <dgm:cxn modelId="7" srcId="1" destId="2" srcOrd="0" destOrd="0"/>
        <dgm:cxn modelId="8" srcId="1" destId="3" srcOrd="1" destOrd="0"/>
        <dgm:cxn modelId="9" srcId="1" destId="4" srcOrd="2" destOrd="0"/>
        <dgm:cxn modelId="10" srcId="1" destId="5" srcOrd="3" destOrd="0"/>
      </dgm:cxnLst>
      <dgm:bg/>
      <dgm:whole/>
    </dgm:dataModel>
  </dgm:clrData>
  <dgm:layoutNode name="composite">
    <dgm:varLst>
      <dgm:chMax val="1"/>
      <dgm:dir/>
      <dgm:resizeHandles val="exact"/>
    </dgm:varLst>
    <dgm:alg type="composite"/>
    <dgm:shape xmlns:r="http://schemas.openxmlformats.org/officeDocument/2006/relationships" r:blip="">
      <dgm:adjLst/>
    </dgm:shape>
    <dgm:presOf/>
    <dgm:constrLst>
      <dgm:constr type="w" for="ch" forName="roof" refType="w"/>
      <dgm:constr type="h" for="ch" forName="roof" refType="h" fact="0.3"/>
      <dgm:constr type="primFontSz" for="ch" forName="roof" val="65"/>
      <dgm:constr type="w" for="ch" forName="pillars" refType="w"/>
      <dgm:constr type="h" for="ch" forName="pillars" refType="h" fact="0.63"/>
      <dgm:constr type="t" for="ch" forName="pillars" refType="h" fact="0.3"/>
      <dgm:constr type="primFontSz" for="des" forName="pillar1" val="65"/>
      <dgm:constr type="primFontSz" for="des" forName="pillarX" refType="primFontSz" refFor="des" refForName="pillar1" op="equ"/>
      <dgm:constr type="w" for="ch" forName="base" refType="w"/>
      <dgm:constr type="h" for="ch" forName="base" refType="h" fact="0.07"/>
      <dgm:constr type="t" for="ch" forName="base" refType="h" fact="0.93"/>
    </dgm:constrLst>
    <dgm:ruleLst/>
    <dgm:forEach name="Name0" axis="ch" ptType="node" cnt="1">
      <dgm:layoutNode name="roof" styleLbl="dkBgShp">
        <dgm:alg type="tx"/>
        <dgm:shape xmlns:r="http://schemas.openxmlformats.org/officeDocument/2006/relationships" type="rect" r:blip="">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illars" styleLbl="node1">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pillar1" refType="w"/>
          <dgm:constr type="h" for="ch" forName="pillar1" refType="h"/>
          <dgm:constr type="w" for="ch" forName="pillarX" refType="w"/>
          <dgm:constr type="h" for="ch" forName="pillarX" refType="h"/>
        </dgm:constrLst>
        <dgm:ruleLst/>
        <dgm:layoutNode name="pillar1" styleLbl="node1">
          <dgm:varLst>
            <dgm:bulletEnabled val="1"/>
          </dgm:varLst>
          <dgm:alg type="tx"/>
          <dgm:shape xmlns:r="http://schemas.openxmlformats.org/officeDocument/2006/relationships" type="rect" r:blip="">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ch" ptType="node" st="2">
          <dgm:layoutNode name="pillarX" styleLbl="node1">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dgm:layoutNode>
      <dgm:layoutNode name="base" styleLbl="dkBgShp">
        <dgm:alg type="sp"/>
        <dgm:shape xmlns:r="http://schemas.openxmlformats.org/officeDocument/2006/relationships" type="rect" r:blip="">
          <dgm:adjLst/>
        </dgm:shape>
        <dgm:presOf/>
        <dgm:constrLst/>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794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4143375" y="0"/>
            <a:ext cx="3170238" cy="479425"/>
          </a:xfrm>
          <a:prstGeom prst="rect">
            <a:avLst/>
          </a:prstGeom>
        </p:spPr>
        <p:txBody>
          <a:bodyPr vert="horz" lIns="91440" tIns="45720" rIns="91440" bIns="45720" rtlCol="0"/>
          <a:lstStyle>
            <a:lvl1pPr algn="r">
              <a:defRPr sz="1200"/>
            </a:lvl1pPr>
          </a:lstStyle>
          <a:p>
            <a:fld id="{9FC7A91B-FA18-4D2F-A2DC-C0564A1AEA35}" type="datetimeFigureOut">
              <a:rPr lang="en-US" smtClean="0"/>
              <a:t>6/8/2014</a:t>
            </a:fld>
            <a:endParaRPr lang="en-US"/>
          </a:p>
        </p:txBody>
      </p:sp>
      <p:sp>
        <p:nvSpPr>
          <p:cNvPr id="4" name="Footer Placeholder 3"/>
          <p:cNvSpPr>
            <a:spLocks noGrp="1"/>
          </p:cNvSpPr>
          <p:nvPr>
            <p:ph type="ftr" sz="quarter" idx="2"/>
          </p:nvPr>
        </p:nvSpPr>
        <p:spPr>
          <a:xfrm>
            <a:off x="0" y="9120188"/>
            <a:ext cx="3170238" cy="479425"/>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4143375" y="9120188"/>
            <a:ext cx="3170238" cy="479425"/>
          </a:xfrm>
          <a:prstGeom prst="rect">
            <a:avLst/>
          </a:prstGeom>
        </p:spPr>
        <p:txBody>
          <a:bodyPr vert="horz" lIns="91440" tIns="45720" rIns="91440" bIns="45720" rtlCol="0" anchor="b"/>
          <a:lstStyle>
            <a:lvl1pPr algn="r">
              <a:defRPr sz="1200"/>
            </a:lvl1pPr>
          </a:lstStyle>
          <a:p>
            <a:fld id="{536A500F-6F5A-4094-95C3-884AAF8CCC38}" type="slidenum">
              <a:rPr lang="en-US" smtClean="0"/>
              <a:t>‹#›</a:t>
            </a:fld>
            <a:endParaRPr lang="en-US"/>
          </a:p>
        </p:txBody>
      </p:sp>
    </p:spTree>
    <p:extLst>
      <p:ext uri="{BB962C8B-B14F-4D97-AF65-F5344CB8AC3E}">
        <p14:creationId xmlns:p14="http://schemas.microsoft.com/office/powerpoint/2010/main" val="381830113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lvl1pPr>
          </a:lstStyle>
          <a:p>
            <a:endParaRPr lang="en-US"/>
          </a:p>
        </p:txBody>
      </p:sp>
      <p:sp>
        <p:nvSpPr>
          <p:cNvPr id="3" name="Date Placeholder 2"/>
          <p:cNvSpPr>
            <a:spLocks noGrp="1"/>
          </p:cNvSpPr>
          <p:nvPr>
            <p:ph type="dt" idx="1"/>
          </p:nvPr>
        </p:nvSpPr>
        <p:spPr>
          <a:xfrm>
            <a:off x="4143587" y="0"/>
            <a:ext cx="3169920" cy="480060"/>
          </a:xfrm>
          <a:prstGeom prst="rect">
            <a:avLst/>
          </a:prstGeom>
        </p:spPr>
        <p:txBody>
          <a:bodyPr vert="horz" lIns="96661" tIns="48331" rIns="96661" bIns="48331" rtlCol="0"/>
          <a:lstStyle>
            <a:lvl1pPr algn="r">
              <a:defRPr sz="1300"/>
            </a:lvl1pPr>
          </a:lstStyle>
          <a:p>
            <a:fld id="{E4FC77D9-5DDF-4A7B-B2B8-B112B85F14F8}" type="datetimeFigureOut">
              <a:rPr lang="en-US" smtClean="0"/>
              <a:t>6/8/2014</a:t>
            </a:fld>
            <a:endParaRPr lang="en-US"/>
          </a:p>
        </p:txBody>
      </p:sp>
      <p:sp>
        <p:nvSpPr>
          <p:cNvPr id="4" name="Slide Image Placeholder 3"/>
          <p:cNvSpPr>
            <a:spLocks noGrp="1" noRot="1" noChangeAspect="1"/>
          </p:cNvSpPr>
          <p:nvPr>
            <p:ph type="sldImg" idx="2"/>
          </p:nvPr>
        </p:nvSpPr>
        <p:spPr>
          <a:xfrm>
            <a:off x="1257300" y="720725"/>
            <a:ext cx="4800600" cy="3600450"/>
          </a:xfrm>
          <a:prstGeom prst="rect">
            <a:avLst/>
          </a:prstGeom>
          <a:noFill/>
          <a:ln w="12700">
            <a:solidFill>
              <a:prstClr val="black"/>
            </a:solidFill>
          </a:ln>
        </p:spPr>
        <p:txBody>
          <a:bodyPr vert="horz" lIns="96661" tIns="48331" rIns="96661" bIns="48331" rtlCol="0" anchor="ctr"/>
          <a:lstStyle/>
          <a:p>
            <a:endParaRPr lang="en-US"/>
          </a:p>
        </p:txBody>
      </p:sp>
      <p:sp>
        <p:nvSpPr>
          <p:cNvPr id="5" name="Notes Placeholder 4"/>
          <p:cNvSpPr>
            <a:spLocks noGrp="1"/>
          </p:cNvSpPr>
          <p:nvPr>
            <p:ph type="body" sz="quarter" idx="3"/>
          </p:nvPr>
        </p:nvSpPr>
        <p:spPr>
          <a:xfrm>
            <a:off x="731520" y="4560570"/>
            <a:ext cx="5852160" cy="4320540"/>
          </a:xfrm>
          <a:prstGeom prst="rect">
            <a:avLst/>
          </a:prstGeom>
        </p:spPr>
        <p:txBody>
          <a:bodyPr vert="horz" lIns="96661" tIns="48331" rIns="96661" bIns="48331"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9119474"/>
            <a:ext cx="3169920" cy="480060"/>
          </a:xfrm>
          <a:prstGeom prst="rect">
            <a:avLst/>
          </a:prstGeom>
        </p:spPr>
        <p:txBody>
          <a:bodyPr vert="horz" lIns="96661" tIns="48331" rIns="96661" bIns="48331"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4"/>
            <a:ext cx="3169920" cy="480060"/>
          </a:xfrm>
          <a:prstGeom prst="rect">
            <a:avLst/>
          </a:prstGeom>
        </p:spPr>
        <p:txBody>
          <a:bodyPr vert="horz" lIns="96661" tIns="48331" rIns="96661" bIns="48331" rtlCol="0" anchor="b"/>
          <a:lstStyle>
            <a:lvl1pPr algn="r">
              <a:defRPr sz="1300"/>
            </a:lvl1pPr>
          </a:lstStyle>
          <a:p>
            <a:fld id="{C180C10F-8680-4BB3-ADF1-25C4DFA511CD}" type="slidenum">
              <a:rPr lang="en-US" smtClean="0"/>
              <a:t>‹#›</a:t>
            </a:fld>
            <a:endParaRPr lang="en-US"/>
          </a:p>
        </p:txBody>
      </p:sp>
    </p:spTree>
    <p:extLst>
      <p:ext uri="{BB962C8B-B14F-4D97-AF65-F5344CB8AC3E}">
        <p14:creationId xmlns:p14="http://schemas.microsoft.com/office/powerpoint/2010/main" val="25030714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a:t>
            </a:r>
            <a:r>
              <a:rPr lang="en-US" baseline="0" dirty="0" smtClean="0"/>
              <a:t> call yourselves scientists. You call yourselves engineers.  You say you use the scientific method to solve problems and make progress in the world.  But what are you really doing?</a:t>
            </a:r>
            <a:endParaRPr lang="en-US" dirty="0" smtClean="0"/>
          </a:p>
          <a:p>
            <a:endParaRPr lang="en-US" dirty="0" smtClean="0"/>
          </a:p>
          <a:p>
            <a:r>
              <a:rPr lang="en-US" dirty="0" smtClean="0"/>
              <a:t>I will not define a model</a:t>
            </a:r>
            <a:r>
              <a:rPr lang="en-US" baseline="0" dirty="0" smtClean="0"/>
              <a:t> right away.  Instead, I will show you how we have used models in the past, work on models in the present and how we seek to improve models in the future.  Then, we can define a model inductively and see what it means in our life.  So while we explore the depths of models, keep in mind the question: what is a model?</a:t>
            </a:r>
            <a:endParaRPr lang="en-US" dirty="0"/>
          </a:p>
        </p:txBody>
      </p:sp>
      <p:sp>
        <p:nvSpPr>
          <p:cNvPr id="4" name="Slide Number Placeholder 3"/>
          <p:cNvSpPr>
            <a:spLocks noGrp="1"/>
          </p:cNvSpPr>
          <p:nvPr>
            <p:ph type="sldNum" sz="quarter" idx="10"/>
          </p:nvPr>
        </p:nvSpPr>
        <p:spPr/>
        <p:txBody>
          <a:bodyPr/>
          <a:lstStyle/>
          <a:p>
            <a:fld id="{C180C10F-8680-4BB3-ADF1-25C4DFA511CD}" type="slidenum">
              <a:rPr lang="en-US" smtClean="0"/>
              <a:t>1</a:t>
            </a:fld>
            <a:endParaRPr lang="en-US" dirty="0"/>
          </a:p>
        </p:txBody>
      </p:sp>
    </p:spTree>
    <p:extLst>
      <p:ext uri="{BB962C8B-B14F-4D97-AF65-F5344CB8AC3E}">
        <p14:creationId xmlns:p14="http://schemas.microsoft.com/office/powerpoint/2010/main" val="11113058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reorder 3,2,1</a:t>
            </a:r>
          </a:p>
          <a:p>
            <a:endParaRPr lang="en-US" dirty="0"/>
          </a:p>
        </p:txBody>
      </p:sp>
      <p:sp>
        <p:nvSpPr>
          <p:cNvPr id="4" name="Slide Number Placeholder 3"/>
          <p:cNvSpPr>
            <a:spLocks noGrp="1"/>
          </p:cNvSpPr>
          <p:nvPr>
            <p:ph type="sldNum" sz="quarter" idx="10"/>
          </p:nvPr>
        </p:nvSpPr>
        <p:spPr/>
        <p:txBody>
          <a:bodyPr/>
          <a:lstStyle/>
          <a:p>
            <a:fld id="{C180C10F-8680-4BB3-ADF1-25C4DFA511CD}" type="slidenum">
              <a:rPr lang="en-US" smtClean="0"/>
              <a:t>11</a:t>
            </a:fld>
            <a:endParaRPr lang="en-US"/>
          </a:p>
        </p:txBody>
      </p:sp>
    </p:spTree>
    <p:extLst>
      <p:ext uri="{BB962C8B-B14F-4D97-AF65-F5344CB8AC3E}">
        <p14:creationId xmlns:p14="http://schemas.microsoft.com/office/powerpoint/2010/main" val="40132114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Utopia: finite population sees greater lifespans</a:t>
            </a:r>
            <a:r>
              <a:rPr lang="en-US" baseline="0" dirty="0" smtClean="0"/>
              <a:t> and greater quality of life as opposed to same quality of life for greater number of people.  Also, we won’t have to subvert the environment to human living as much, nor kill off as many other species competing for resources.</a:t>
            </a:r>
            <a:endParaRPr lang="en-US" dirty="0"/>
          </a:p>
        </p:txBody>
      </p:sp>
      <p:sp>
        <p:nvSpPr>
          <p:cNvPr id="4" name="Slide Number Placeholder 3"/>
          <p:cNvSpPr>
            <a:spLocks noGrp="1"/>
          </p:cNvSpPr>
          <p:nvPr>
            <p:ph type="sldNum" sz="quarter" idx="10"/>
          </p:nvPr>
        </p:nvSpPr>
        <p:spPr/>
        <p:txBody>
          <a:bodyPr/>
          <a:lstStyle/>
          <a:p>
            <a:fld id="{C180C10F-8680-4BB3-ADF1-25C4DFA511CD}" type="slidenum">
              <a:rPr lang="en-US" smtClean="0"/>
              <a:t>12</a:t>
            </a:fld>
            <a:endParaRPr lang="en-US"/>
          </a:p>
        </p:txBody>
      </p:sp>
    </p:spTree>
    <p:extLst>
      <p:ext uri="{BB962C8B-B14F-4D97-AF65-F5344CB8AC3E}">
        <p14:creationId xmlns:p14="http://schemas.microsoft.com/office/powerpoint/2010/main" val="8520403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Focus on 2, don’t forget 1.</a:t>
            </a:r>
          </a:p>
          <a:p>
            <a:endParaRPr lang="en-US" dirty="0"/>
          </a:p>
        </p:txBody>
      </p:sp>
      <p:sp>
        <p:nvSpPr>
          <p:cNvPr id="4" name="Slide Number Placeholder 3"/>
          <p:cNvSpPr>
            <a:spLocks noGrp="1"/>
          </p:cNvSpPr>
          <p:nvPr>
            <p:ph type="sldNum" sz="quarter" idx="10"/>
          </p:nvPr>
        </p:nvSpPr>
        <p:spPr/>
        <p:txBody>
          <a:bodyPr/>
          <a:lstStyle/>
          <a:p>
            <a:fld id="{C180C10F-8680-4BB3-ADF1-25C4DFA511CD}" type="slidenum">
              <a:rPr lang="en-US" smtClean="0"/>
              <a:t>13</a:t>
            </a:fld>
            <a:endParaRPr lang="en-US"/>
          </a:p>
        </p:txBody>
      </p:sp>
    </p:spTree>
    <p:extLst>
      <p:ext uri="{BB962C8B-B14F-4D97-AF65-F5344CB8AC3E}">
        <p14:creationId xmlns:p14="http://schemas.microsoft.com/office/powerpoint/2010/main" val="10720346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the answer</a:t>
            </a:r>
            <a:r>
              <a:rPr lang="en-US" baseline="0" dirty="0" smtClean="0"/>
              <a:t> is YES, then we don’t have to think about the population growth problem directly.  We naturally solve it by focusing on other, more specific questions.  But it’s good to keep overall context in mind.</a:t>
            </a:r>
            <a:endParaRPr lang="en-US" dirty="0"/>
          </a:p>
        </p:txBody>
      </p:sp>
      <p:sp>
        <p:nvSpPr>
          <p:cNvPr id="4" name="Slide Number Placeholder 3"/>
          <p:cNvSpPr>
            <a:spLocks noGrp="1"/>
          </p:cNvSpPr>
          <p:nvPr>
            <p:ph type="sldNum" sz="quarter" idx="10"/>
          </p:nvPr>
        </p:nvSpPr>
        <p:spPr/>
        <p:txBody>
          <a:bodyPr/>
          <a:lstStyle/>
          <a:p>
            <a:fld id="{C180C10F-8680-4BB3-ADF1-25C4DFA511CD}" type="slidenum">
              <a:rPr lang="en-US" smtClean="0"/>
              <a:t>14</a:t>
            </a:fld>
            <a:endParaRPr lang="en-US"/>
          </a:p>
        </p:txBody>
      </p:sp>
    </p:spTree>
    <p:extLst>
      <p:ext uri="{BB962C8B-B14F-4D97-AF65-F5344CB8AC3E}">
        <p14:creationId xmlns:p14="http://schemas.microsoft.com/office/powerpoint/2010/main" val="32469519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180C10F-8680-4BB3-ADF1-25C4DFA511CD}" type="slidenum">
              <a:rPr lang="en-US" smtClean="0"/>
              <a:t>16</a:t>
            </a:fld>
            <a:endParaRPr lang="en-US" dirty="0"/>
          </a:p>
        </p:txBody>
      </p:sp>
    </p:spTree>
    <p:extLst>
      <p:ext uri="{BB962C8B-B14F-4D97-AF65-F5344CB8AC3E}">
        <p14:creationId xmlns:p14="http://schemas.microsoft.com/office/powerpoint/2010/main" val="5536368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1" defTabSz="966612">
              <a:defRPr/>
            </a:pPr>
            <a:r>
              <a:rPr lang="en-US" sz="2100" dirty="0"/>
              <a:t>circumstances led to the Big Bang?</a:t>
            </a:r>
          </a:p>
          <a:p>
            <a:endParaRPr lang="en-US" dirty="0"/>
          </a:p>
        </p:txBody>
      </p:sp>
      <p:sp>
        <p:nvSpPr>
          <p:cNvPr id="4" name="Slide Number Placeholder 3"/>
          <p:cNvSpPr>
            <a:spLocks noGrp="1"/>
          </p:cNvSpPr>
          <p:nvPr>
            <p:ph type="sldNum" sz="quarter" idx="10"/>
          </p:nvPr>
        </p:nvSpPr>
        <p:spPr/>
        <p:txBody>
          <a:bodyPr/>
          <a:lstStyle/>
          <a:p>
            <a:fld id="{C180C10F-8680-4BB3-ADF1-25C4DFA511CD}" type="slidenum">
              <a:rPr lang="en-US" smtClean="0"/>
              <a:t>17</a:t>
            </a:fld>
            <a:endParaRPr lang="en-US" dirty="0"/>
          </a:p>
        </p:txBody>
      </p:sp>
    </p:spTree>
    <p:extLst>
      <p:ext uri="{BB962C8B-B14F-4D97-AF65-F5344CB8AC3E}">
        <p14:creationId xmlns:p14="http://schemas.microsoft.com/office/powerpoint/2010/main" val="36815212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think about one of the primary</a:t>
            </a:r>
            <a:r>
              <a:rPr lang="en-US" baseline="0" dirty="0" smtClean="0"/>
              <a:t> goals of the hunter-gatherers– to obtain FOOD.  One way we can do it is hunting *this* deer.  To better hunt the deer, we ask…</a:t>
            </a:r>
            <a:endParaRPr lang="en-US" dirty="0" smtClean="0"/>
          </a:p>
          <a:p>
            <a:r>
              <a:rPr lang="en-US" dirty="0" smtClean="0"/>
              <a:t>Suppose</a:t>
            </a:r>
            <a:r>
              <a:rPr lang="en-US" baseline="0" dirty="0" smtClean="0"/>
              <a:t> we build a trap.  Now we would ask… #2</a:t>
            </a:r>
          </a:p>
          <a:p>
            <a:r>
              <a:rPr lang="en-US" baseline="0" dirty="0" smtClean="0"/>
              <a:t>But, even if we can figure these conditions out, it would be nice to be able to DO something to increase the chance that deer move under the trap.  So we can ask… #3</a:t>
            </a:r>
          </a:p>
          <a:p>
            <a:r>
              <a:rPr lang="en-US" baseline="0" dirty="0" smtClean="0"/>
              <a:t>NOW if we can answer all 3 of these questions </a:t>
            </a:r>
            <a:r>
              <a:rPr lang="en-US" i="1" baseline="0" dirty="0" smtClean="0"/>
              <a:t>well enough</a:t>
            </a:r>
            <a:r>
              <a:rPr lang="en-US" baseline="0" dirty="0" smtClean="0"/>
              <a:t>, we may succeed in trapping the deer and satisfying our goal to obtain food.</a:t>
            </a:r>
          </a:p>
          <a:p>
            <a:r>
              <a:rPr lang="en-US" baseline="0" dirty="0" smtClean="0"/>
              <a:t>Well… let’s think about these questions a bit more.  We can classify each question:</a:t>
            </a:r>
          </a:p>
          <a:p>
            <a:r>
              <a:rPr lang="en-US" baseline="0" dirty="0" smtClean="0"/>
              <a:t>The first is a question of prediction.  The hunter-gatherers want to know the likelihood of a future state, given the state of the world right now and in the past.  </a:t>
            </a:r>
          </a:p>
          <a:p>
            <a:r>
              <a:rPr lang="en-US" baseline="0" dirty="0" smtClean="0"/>
              <a:t>The second is a question of explanation.  What are the most likely states that explain the occurrence of a given state?</a:t>
            </a:r>
          </a:p>
          <a:p>
            <a:r>
              <a:rPr lang="en-US" baseline="0" dirty="0" smtClean="0"/>
              <a:t>The third is a question of intervention.  If we do some action, forcing part of the current world state to some value, will we achieve a desired effect?</a:t>
            </a:r>
          </a:p>
          <a:p>
            <a:r>
              <a:rPr lang="en-US" baseline="0" dirty="0" smtClean="0"/>
              <a:t>In general, we call these three questions </a:t>
            </a:r>
            <a:r>
              <a:rPr lang="en-US" i="1" baseline="0" dirty="0" smtClean="0"/>
              <a:t>inference queries</a:t>
            </a:r>
            <a:r>
              <a:rPr lang="en-US" baseline="0" dirty="0" smtClean="0"/>
              <a:t>, and they make up all our daily activities.  </a:t>
            </a:r>
          </a:p>
          <a:p>
            <a:r>
              <a:rPr lang="en-US" baseline="0" dirty="0" smtClean="0"/>
              <a:t>	Can I predict the stock market so that I invest in the best funds?</a:t>
            </a:r>
          </a:p>
          <a:p>
            <a:r>
              <a:rPr lang="en-US" baseline="0" dirty="0" smtClean="0"/>
              <a:t>	Can I explain why I want to eat a cookie?</a:t>
            </a:r>
          </a:p>
          <a:p>
            <a:r>
              <a:rPr lang="en-US" baseline="0" dirty="0" smtClean="0"/>
              <a:t>	Can I intervene to get the best grade in a class?  And so on.</a:t>
            </a:r>
          </a:p>
          <a:p>
            <a:r>
              <a:rPr lang="en-US" baseline="0" dirty="0" smtClean="0"/>
              <a:t>Notice that all these queries can be written in the language of mathematics.  This implies that these queries are computable.  Keep that in mind, and I will return to that point shortly.</a:t>
            </a:r>
          </a:p>
          <a:p>
            <a:endParaRPr lang="en-US" baseline="0" dirty="0" smtClean="0"/>
          </a:p>
          <a:p>
            <a:r>
              <a:rPr lang="en-US" baseline="0" dirty="0" smtClean="0"/>
              <a:t>Now, just as the hunter-gatherers made these 3 types of queries 1000s of years ago, we make the same queries today in pursuit of our own goals.  But there’s a big question: what when our models fail?  We can’t predict the position of the deer perfectly, we can’t explain what will cause the deer to move under the trap easily, and our interventions, making the noise, don’t always accomplish our intended goals, trapping the deer.  So what are we to do?</a:t>
            </a:r>
          </a:p>
          <a:p>
            <a:endParaRPr lang="en-US" dirty="0"/>
          </a:p>
        </p:txBody>
      </p:sp>
      <p:sp>
        <p:nvSpPr>
          <p:cNvPr id="4" name="Slide Number Placeholder 3"/>
          <p:cNvSpPr>
            <a:spLocks noGrp="1"/>
          </p:cNvSpPr>
          <p:nvPr>
            <p:ph type="sldNum" sz="quarter" idx="10"/>
          </p:nvPr>
        </p:nvSpPr>
        <p:spPr/>
        <p:txBody>
          <a:bodyPr/>
          <a:lstStyle/>
          <a:p>
            <a:fld id="{C180C10F-8680-4BB3-ADF1-25C4DFA511CD}" type="slidenum">
              <a:rPr lang="en-US" smtClean="0"/>
              <a:t>2</a:t>
            </a:fld>
            <a:endParaRPr lang="en-US" dirty="0"/>
          </a:p>
        </p:txBody>
      </p:sp>
    </p:spTree>
    <p:extLst>
      <p:ext uri="{BB962C8B-B14F-4D97-AF65-F5344CB8AC3E}">
        <p14:creationId xmlns:p14="http://schemas.microsoft.com/office/powerpoint/2010/main" val="21328969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Well, it turns out we’re not the only ones asking</a:t>
            </a:r>
            <a:r>
              <a:rPr lang="en-US" baseline="0" dirty="0" smtClean="0"/>
              <a:t> that question.  For a long time, humans wondered how their models could fail and came up with a clear answer: God!  </a:t>
            </a:r>
          </a:p>
          <a:p>
            <a:endParaRPr lang="en-US" baseline="0" dirty="0" smtClean="0"/>
          </a:p>
          <a:p>
            <a:r>
              <a:rPr lang="en-US" baseline="0" dirty="0" smtClean="0"/>
              <a:t>A few thousand years after the hunter-gatherers, philosophers began thinking about the limits of our models, and they started by asking…</a:t>
            </a:r>
            <a:endParaRPr lang="en-US" dirty="0" smtClean="0"/>
          </a:p>
          <a:p>
            <a:r>
              <a:rPr lang="en-US" dirty="0" smtClean="0"/>
              <a:t>and then it took the form of…</a:t>
            </a:r>
          </a:p>
          <a:p>
            <a:r>
              <a:rPr lang="en-US" dirty="0" smtClean="0"/>
              <a:t>In other words, philosophers started investigating *epistemology</a:t>
            </a:r>
          </a:p>
          <a:p>
            <a:r>
              <a:rPr lang="en-US" dirty="0" smtClean="0"/>
              <a:t>Now</a:t>
            </a:r>
            <a:r>
              <a:rPr lang="en-US" baseline="0" dirty="0" smtClean="0"/>
              <a:t> for you history buffs, you might remember that epistemology split into two camps.  One camp is called the *rationalists, who proposed that we acquire all our knowledge through logic and reasoning.  They said that if we think </a:t>
            </a:r>
            <a:r>
              <a:rPr lang="en-US" i="1" baseline="0" dirty="0" smtClean="0"/>
              <a:t>really hard</a:t>
            </a:r>
            <a:r>
              <a:rPr lang="en-US" baseline="0" dirty="0" smtClean="0"/>
              <a:t>, we can discover all the knowledge of the universe.</a:t>
            </a:r>
          </a:p>
          <a:p>
            <a:r>
              <a:rPr lang="en-US" baseline="0" dirty="0" smtClean="0"/>
              <a:t>On the other extreme, another group of philosophers said “what!?  You rationalists just think </a:t>
            </a:r>
          </a:p>
          <a:p>
            <a:endParaRPr lang="en-US" baseline="0" dirty="0" smtClean="0"/>
          </a:p>
          <a:p>
            <a:r>
              <a:rPr lang="en-US" baseline="0" dirty="0" smtClean="0"/>
              <a:t>If we can both COMPUTE and OBSERVE then we can create the GOD MACHINE</a:t>
            </a:r>
          </a:p>
          <a:p>
            <a:endParaRPr lang="en-US" baseline="0" dirty="0" smtClean="0"/>
          </a:p>
          <a:p>
            <a:endParaRPr lang="en-US" dirty="0" smtClean="0"/>
          </a:p>
          <a:p>
            <a:r>
              <a:rPr lang="en-US" dirty="0" smtClean="0"/>
              <a:t>Predictions</a:t>
            </a:r>
            <a:r>
              <a:rPr lang="en-US" baseline="0" dirty="0" smtClean="0"/>
              <a:t> provide a check on our imaginations</a:t>
            </a:r>
            <a:endParaRPr lang="en-US" dirty="0"/>
          </a:p>
        </p:txBody>
      </p:sp>
      <p:sp>
        <p:nvSpPr>
          <p:cNvPr id="4" name="Slide Number Placeholder 3"/>
          <p:cNvSpPr>
            <a:spLocks noGrp="1"/>
          </p:cNvSpPr>
          <p:nvPr>
            <p:ph type="sldNum" sz="quarter" idx="10"/>
          </p:nvPr>
        </p:nvSpPr>
        <p:spPr/>
        <p:txBody>
          <a:bodyPr/>
          <a:lstStyle/>
          <a:p>
            <a:fld id="{C180C10F-8680-4BB3-ADF1-25C4DFA511CD}" type="slidenum">
              <a:rPr lang="en-US" smtClean="0"/>
              <a:t>3</a:t>
            </a:fld>
            <a:endParaRPr lang="en-US" dirty="0"/>
          </a:p>
        </p:txBody>
      </p:sp>
    </p:spTree>
    <p:extLst>
      <p:ext uri="{BB962C8B-B14F-4D97-AF65-F5344CB8AC3E}">
        <p14:creationId xmlns:p14="http://schemas.microsoft.com/office/powerpoint/2010/main" val="29096394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D’s stance: You will</a:t>
            </a:r>
            <a:r>
              <a:rPr lang="en-US" baseline="0" dirty="0" smtClean="0"/>
              <a:t> never know everything because there are limits on what you can measure.</a:t>
            </a:r>
            <a:endParaRPr lang="en-US" dirty="0" smtClean="0"/>
          </a:p>
          <a:p>
            <a:r>
              <a:rPr lang="en-US" dirty="0" smtClean="0"/>
              <a:t>G’s counter:</a:t>
            </a:r>
            <a:r>
              <a:rPr lang="en-US" baseline="0" dirty="0" smtClean="0"/>
              <a:t> Your uncertainty is on a really small scale</a:t>
            </a:r>
          </a:p>
          <a:p>
            <a:r>
              <a:rPr lang="en-US" baseline="0" dirty="0" smtClean="0"/>
              <a:t>D’s response: Yea, but think about </a:t>
            </a:r>
            <a:r>
              <a:rPr lang="en-US" b="1" baseline="0" dirty="0" smtClean="0"/>
              <a:t>chaotic</a:t>
            </a:r>
            <a:r>
              <a:rPr lang="en-US" baseline="0" dirty="0" smtClean="0"/>
              <a:t> systems.  A small deviation in initial inputs to a chaotic system, even on the scale of 10^-30, leads to total divergence.  Your models will never be correct.</a:t>
            </a:r>
          </a:p>
          <a:p>
            <a:r>
              <a:rPr lang="en-US" baseline="0" dirty="0" smtClean="0"/>
              <a:t>G’s Stance:  Actually, we can model physical uncertainty with </a:t>
            </a:r>
            <a:r>
              <a:rPr lang="en-US" b="1" baseline="0" dirty="0" smtClean="0"/>
              <a:t>probability</a:t>
            </a:r>
            <a:r>
              <a:rPr lang="en-US" baseline="0" dirty="0" smtClean="0"/>
              <a:t> and randomness.  By incorporating probability into our models, we can use </a:t>
            </a:r>
            <a:r>
              <a:rPr lang="en-US" b="1" baseline="0" dirty="0" smtClean="0"/>
              <a:t>machine learning </a:t>
            </a:r>
            <a:r>
              <a:rPr lang="en-US" baseline="0" dirty="0" smtClean="0"/>
              <a:t>to create models that capture reality with minimal error.</a:t>
            </a:r>
          </a:p>
          <a:p>
            <a:r>
              <a:rPr lang="en-US" baseline="0" dirty="0" smtClean="0"/>
              <a:t>D’s Response:  You risk </a:t>
            </a:r>
            <a:r>
              <a:rPr lang="en-US" baseline="0" dirty="0" err="1" smtClean="0"/>
              <a:t>overfitting</a:t>
            </a:r>
            <a:r>
              <a:rPr lang="en-US" baseline="0" dirty="0" smtClean="0"/>
              <a:t> the data and mistake randomness with supposed order.  You also need HUGE sets of data to have a decent model.  Think of the </a:t>
            </a:r>
            <a:r>
              <a:rPr lang="en-US" b="1" baseline="0" dirty="0" smtClean="0"/>
              <a:t>Bayesian error rate</a:t>
            </a:r>
            <a:r>
              <a:rPr lang="en-US" baseline="0" dirty="0" smtClean="0"/>
              <a:t>: you will never achieve an error smaller than the minimum Bayesian Error Rate when engaging in any kind of machine learning.</a:t>
            </a:r>
          </a:p>
          <a:p>
            <a:r>
              <a:rPr lang="en-US" baseline="0" dirty="0" smtClean="0"/>
              <a:t>G’s stance: Ok, but you will never be correct either.   Your logical systems will never be </a:t>
            </a:r>
            <a:r>
              <a:rPr lang="en-US" b="1" baseline="0" dirty="0" smtClean="0"/>
              <a:t>complete</a:t>
            </a:r>
            <a:r>
              <a:rPr lang="en-US" baseline="0" dirty="0" smtClean="0"/>
              <a:t> without risking inconsistency.  And if you desire total </a:t>
            </a:r>
            <a:r>
              <a:rPr lang="en-US" b="1" baseline="0" dirty="0" smtClean="0"/>
              <a:t>consistency</a:t>
            </a:r>
            <a:r>
              <a:rPr lang="en-US" baseline="0" dirty="0" smtClean="0"/>
              <a:t>, then your system will be incomplete.</a:t>
            </a:r>
          </a:p>
          <a:p>
            <a:r>
              <a:rPr lang="en-US" baseline="0" dirty="0" smtClean="0"/>
              <a:t>D’s stance:  Well, we’re both fucked. I can’t ever gain complete and consistent knowledge, and you can’t ever take perfect data observations from  the environment.  And we both cannot make perfect manipulations due to the laws of </a:t>
            </a:r>
            <a:r>
              <a:rPr lang="en-US" b="1" baseline="0" dirty="0" smtClean="0"/>
              <a:t>thermodynamics</a:t>
            </a:r>
            <a:r>
              <a:rPr lang="en-US" baseline="0" dirty="0" smtClean="0"/>
              <a:t>– no matter how much we try to intervene, we cannot make energy flow from low to high without applying work.  We can’t make perpetual motion machines!</a:t>
            </a:r>
          </a:p>
          <a:p>
            <a:endParaRPr lang="en-US" baseline="0" dirty="0" smtClean="0"/>
          </a:p>
        </p:txBody>
      </p:sp>
      <p:sp>
        <p:nvSpPr>
          <p:cNvPr id="4" name="Slide Number Placeholder 3"/>
          <p:cNvSpPr>
            <a:spLocks noGrp="1"/>
          </p:cNvSpPr>
          <p:nvPr>
            <p:ph type="sldNum" sz="quarter" idx="10"/>
          </p:nvPr>
        </p:nvSpPr>
        <p:spPr/>
        <p:txBody>
          <a:bodyPr/>
          <a:lstStyle/>
          <a:p>
            <a:fld id="{C180C10F-8680-4BB3-ADF1-25C4DFA511CD}" type="slidenum">
              <a:rPr lang="en-US" smtClean="0"/>
              <a:t>4</a:t>
            </a:fld>
            <a:endParaRPr lang="en-US"/>
          </a:p>
        </p:txBody>
      </p:sp>
    </p:spTree>
    <p:extLst>
      <p:ext uri="{BB962C8B-B14F-4D97-AF65-F5344CB8AC3E}">
        <p14:creationId xmlns:p14="http://schemas.microsoft.com/office/powerpoint/2010/main" val="30908950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914400" rtl="0" eaLnBrk="1" fontAlgn="auto" latinLnBrk="0" hangingPunct="1">
              <a:lnSpc>
                <a:spcPct val="100000"/>
              </a:lnSpc>
              <a:spcBef>
                <a:spcPts val="0"/>
              </a:spcBef>
              <a:spcAft>
                <a:spcPts val="0"/>
              </a:spcAft>
              <a:buClrTx/>
              <a:buSzTx/>
              <a:buFontTx/>
              <a:buNone/>
              <a:tabLst/>
              <a:defRPr/>
            </a:pPr>
            <a:r>
              <a:rPr lang="en-US" dirty="0" smtClean="0"/>
              <a:t>Stand on the shoulders of giants</a:t>
            </a:r>
          </a:p>
          <a:p>
            <a:endParaRPr lang="en-US" dirty="0" smtClean="0"/>
          </a:p>
          <a:p>
            <a:r>
              <a:rPr lang="en-US" dirty="0" smtClean="0"/>
              <a:t>Clothes shopping – can only afford $30</a:t>
            </a:r>
            <a:r>
              <a:rPr lang="en-US" baseline="0" dirty="0" smtClean="0"/>
              <a:t> on new pants.  Filter out everything above – like a low pass filter -&gt; DSP</a:t>
            </a:r>
          </a:p>
          <a:p>
            <a:r>
              <a:rPr lang="en-US" dirty="0" smtClean="0"/>
              <a:t>Use others’ results without expending their lifetime of effort</a:t>
            </a:r>
          </a:p>
          <a:p>
            <a:endParaRPr lang="en-US" dirty="0"/>
          </a:p>
        </p:txBody>
      </p:sp>
      <p:sp>
        <p:nvSpPr>
          <p:cNvPr id="4" name="Slide Number Placeholder 3"/>
          <p:cNvSpPr>
            <a:spLocks noGrp="1"/>
          </p:cNvSpPr>
          <p:nvPr>
            <p:ph type="sldNum" sz="quarter" idx="10"/>
          </p:nvPr>
        </p:nvSpPr>
        <p:spPr/>
        <p:txBody>
          <a:bodyPr/>
          <a:lstStyle/>
          <a:p>
            <a:fld id="{C180C10F-8680-4BB3-ADF1-25C4DFA511CD}" type="slidenum">
              <a:rPr lang="en-US" smtClean="0"/>
              <a:t>5</a:t>
            </a:fld>
            <a:endParaRPr lang="en-US"/>
          </a:p>
        </p:txBody>
      </p:sp>
    </p:spTree>
    <p:extLst>
      <p:ext uri="{BB962C8B-B14F-4D97-AF65-F5344CB8AC3E}">
        <p14:creationId xmlns:p14="http://schemas.microsoft.com/office/powerpoint/2010/main" val="18616047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Yes, we cannot perfectly predict,</a:t>
            </a:r>
            <a:r>
              <a:rPr lang="en-US" baseline="0" dirty="0" smtClean="0"/>
              <a:t> explain &amp; intervene given the limits of our models, but with the capabilities we do have, we can deliver the most likely explanations, predictions &amp; interventions.</a:t>
            </a:r>
          </a:p>
          <a:p>
            <a:endParaRPr lang="en-US" dirty="0"/>
          </a:p>
        </p:txBody>
      </p:sp>
      <p:sp>
        <p:nvSpPr>
          <p:cNvPr id="4" name="Slide Number Placeholder 3"/>
          <p:cNvSpPr>
            <a:spLocks noGrp="1"/>
          </p:cNvSpPr>
          <p:nvPr>
            <p:ph type="sldNum" sz="quarter" idx="10"/>
          </p:nvPr>
        </p:nvSpPr>
        <p:spPr/>
        <p:txBody>
          <a:bodyPr/>
          <a:lstStyle/>
          <a:p>
            <a:fld id="{C180C10F-8680-4BB3-ADF1-25C4DFA511CD}" type="slidenum">
              <a:rPr lang="en-US" smtClean="0"/>
              <a:t>6</a:t>
            </a:fld>
            <a:endParaRPr lang="en-US"/>
          </a:p>
        </p:txBody>
      </p:sp>
    </p:spTree>
    <p:extLst>
      <p:ext uri="{BB962C8B-B14F-4D97-AF65-F5344CB8AC3E}">
        <p14:creationId xmlns:p14="http://schemas.microsoft.com/office/powerpoint/2010/main" val="10921846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dirty="0" smtClean="0">
                <a:solidFill>
                  <a:prstClr val="black"/>
                </a:solidFill>
                <a:sym typeface="Wingdings" pitchFamily="2" charset="2"/>
              </a:rPr>
              <a:t>Always learn more &amp; pass on the knowledge</a:t>
            </a:r>
            <a:endParaRPr lang="en-US" dirty="0" smtClean="0">
              <a:solidFill>
                <a:prstClr val="black"/>
              </a:solidFill>
            </a:endParaRPr>
          </a:p>
          <a:p>
            <a:endParaRPr lang="en-US" dirty="0"/>
          </a:p>
        </p:txBody>
      </p:sp>
      <p:sp>
        <p:nvSpPr>
          <p:cNvPr id="4" name="Slide Number Placeholder 3"/>
          <p:cNvSpPr>
            <a:spLocks noGrp="1"/>
          </p:cNvSpPr>
          <p:nvPr>
            <p:ph type="sldNum" sz="quarter" idx="10"/>
          </p:nvPr>
        </p:nvSpPr>
        <p:spPr/>
        <p:txBody>
          <a:bodyPr/>
          <a:lstStyle/>
          <a:p>
            <a:fld id="{C180C10F-8680-4BB3-ADF1-25C4DFA511CD}" type="slidenum">
              <a:rPr lang="en-US" smtClean="0"/>
              <a:t>7</a:t>
            </a:fld>
            <a:endParaRPr lang="en-US"/>
          </a:p>
        </p:txBody>
      </p:sp>
    </p:spTree>
    <p:extLst>
      <p:ext uri="{BB962C8B-B14F-4D97-AF65-F5344CB8AC3E}">
        <p14:creationId xmlns:p14="http://schemas.microsoft.com/office/powerpoint/2010/main" val="37873487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what should you take away from</a:t>
            </a:r>
            <a:r>
              <a:rPr lang="en-US" baseline="0" dirty="0" smtClean="0"/>
              <a:t> tonight?  </a:t>
            </a:r>
          </a:p>
          <a:p>
            <a:r>
              <a:rPr lang="en-US" baseline="0" dirty="0" smtClean="0"/>
              <a:t>First, recognize your goals: through what better predictions, explanations and interventions are you trying to change the world?  If you understand your goals and how to improve models to meet them, you will understand what your role in the world.</a:t>
            </a:r>
          </a:p>
          <a:p>
            <a:r>
              <a:rPr lang="en-US" baseline="0" dirty="0" smtClean="0"/>
              <a:t>Second, recognize there are fundamental limits.  BUT DO NOT DESPAIR!  Though we can’t ever hit the limits, we can approach them, and by doing so move humanity to greater place than today.</a:t>
            </a:r>
          </a:p>
          <a:p>
            <a:r>
              <a:rPr lang="en-US" baseline="0" dirty="0" smtClean="0"/>
              <a:t>We move to push the limits, and in doing so we create real progress in the world.  And we do it for those two grand goals:</a:t>
            </a:r>
          </a:p>
          <a:p>
            <a:r>
              <a:rPr lang="en-US" baseline="0" dirty="0" smtClean="0"/>
              <a:t>	to move the world toward our vision, and to take utter joy in the whole process while doing so.</a:t>
            </a:r>
          </a:p>
          <a:p>
            <a:endParaRPr lang="en-US" baseline="0" dirty="0" smtClean="0"/>
          </a:p>
          <a:p>
            <a:r>
              <a:rPr lang="en-US" dirty="0" smtClean="0"/>
              <a:t>We have limits</a:t>
            </a:r>
          </a:p>
          <a:p>
            <a:r>
              <a:rPr lang="en-US" dirty="0" smtClean="0"/>
              <a:t>Can we hit the God Machine?</a:t>
            </a:r>
          </a:p>
          <a:p>
            <a:r>
              <a:rPr lang="en-US" dirty="0" smtClean="0"/>
              <a:t>No we can't</a:t>
            </a:r>
          </a:p>
          <a:p>
            <a:r>
              <a:rPr lang="en-US" dirty="0" smtClean="0"/>
              <a:t>But we can get closer</a:t>
            </a:r>
          </a:p>
          <a:p>
            <a:r>
              <a:rPr lang="en-US" dirty="0" smtClean="0"/>
              <a:t>And make</a:t>
            </a:r>
            <a:r>
              <a:rPr lang="en-US" baseline="0" dirty="0" smtClean="0"/>
              <a:t> </a:t>
            </a:r>
            <a:r>
              <a:rPr lang="en-US" dirty="0" smtClean="0"/>
              <a:t>real progress in the world</a:t>
            </a:r>
          </a:p>
          <a:p>
            <a:r>
              <a:rPr lang="en-US" dirty="0" smtClean="0"/>
              <a:t>And this is why we do it</a:t>
            </a:r>
            <a:endParaRPr lang="en-US" dirty="0"/>
          </a:p>
        </p:txBody>
      </p:sp>
      <p:sp>
        <p:nvSpPr>
          <p:cNvPr id="4" name="Slide Number Placeholder 3"/>
          <p:cNvSpPr>
            <a:spLocks noGrp="1"/>
          </p:cNvSpPr>
          <p:nvPr>
            <p:ph type="sldNum" sz="quarter" idx="10"/>
          </p:nvPr>
        </p:nvSpPr>
        <p:spPr/>
        <p:txBody>
          <a:bodyPr/>
          <a:lstStyle/>
          <a:p>
            <a:fld id="{C180C10F-8680-4BB3-ADF1-25C4DFA511CD}" type="slidenum">
              <a:rPr lang="en-US" smtClean="0"/>
              <a:t>8</a:t>
            </a:fld>
            <a:endParaRPr lang="en-US"/>
          </a:p>
        </p:txBody>
      </p:sp>
    </p:spTree>
    <p:extLst>
      <p:ext uri="{BB962C8B-B14F-4D97-AF65-F5344CB8AC3E}">
        <p14:creationId xmlns:p14="http://schemas.microsoft.com/office/powerpoint/2010/main" val="26812261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180C10F-8680-4BB3-ADF1-25C4DFA511CD}" type="slidenum">
              <a:rPr lang="en-US" smtClean="0"/>
              <a:t>9</a:t>
            </a:fld>
            <a:endParaRPr lang="en-US"/>
          </a:p>
        </p:txBody>
      </p:sp>
    </p:spTree>
    <p:extLst>
      <p:ext uri="{BB962C8B-B14F-4D97-AF65-F5344CB8AC3E}">
        <p14:creationId xmlns:p14="http://schemas.microsoft.com/office/powerpoint/2010/main" val="7569927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028801C9-EEE0-44A4-83C8-307F972F4A7F}" type="datetimeFigureOut">
              <a:rPr lang="en-US" smtClean="0"/>
              <a:t>6/8/2014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9AEB6F4-CA35-4A39-911B-C0B52E143BA8}" type="slidenum">
              <a:rPr lang="en-US" smtClean="0"/>
              <a:t>‹#›</a:t>
            </a:fld>
            <a:endParaRPr lang="en-US"/>
          </a:p>
        </p:txBody>
      </p:sp>
    </p:spTree>
    <p:extLst>
      <p:ext uri="{BB962C8B-B14F-4D97-AF65-F5344CB8AC3E}">
        <p14:creationId xmlns:p14="http://schemas.microsoft.com/office/powerpoint/2010/main" val="35108554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28801C9-EEE0-44A4-83C8-307F972F4A7F}" type="datetimeFigureOut">
              <a:rPr lang="en-US" smtClean="0"/>
              <a:t>6/8/2014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9AEB6F4-CA35-4A39-911B-C0B52E143BA8}" type="slidenum">
              <a:rPr lang="en-US" smtClean="0"/>
              <a:t>‹#›</a:t>
            </a:fld>
            <a:endParaRPr lang="en-US"/>
          </a:p>
        </p:txBody>
      </p:sp>
    </p:spTree>
    <p:extLst>
      <p:ext uri="{BB962C8B-B14F-4D97-AF65-F5344CB8AC3E}">
        <p14:creationId xmlns:p14="http://schemas.microsoft.com/office/powerpoint/2010/main" val="21812201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28801C9-EEE0-44A4-83C8-307F972F4A7F}" type="datetimeFigureOut">
              <a:rPr lang="en-US" smtClean="0"/>
              <a:t>6/8/2014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9AEB6F4-CA35-4A39-911B-C0B52E143BA8}" type="slidenum">
              <a:rPr lang="en-US" smtClean="0"/>
              <a:t>‹#›</a:t>
            </a:fld>
            <a:endParaRPr lang="en-US"/>
          </a:p>
        </p:txBody>
      </p:sp>
    </p:spTree>
    <p:extLst>
      <p:ext uri="{BB962C8B-B14F-4D97-AF65-F5344CB8AC3E}">
        <p14:creationId xmlns:p14="http://schemas.microsoft.com/office/powerpoint/2010/main" val="42399097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28801C9-EEE0-44A4-83C8-307F972F4A7F}" type="datetimeFigureOut">
              <a:rPr lang="en-US" smtClean="0"/>
              <a:t>6/8/2014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9AEB6F4-CA35-4A39-911B-C0B52E143BA8}" type="slidenum">
              <a:rPr lang="en-US" smtClean="0"/>
              <a:t>‹#›</a:t>
            </a:fld>
            <a:endParaRPr lang="en-US"/>
          </a:p>
        </p:txBody>
      </p:sp>
    </p:spTree>
    <p:extLst>
      <p:ext uri="{BB962C8B-B14F-4D97-AF65-F5344CB8AC3E}">
        <p14:creationId xmlns:p14="http://schemas.microsoft.com/office/powerpoint/2010/main" val="4447685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28801C9-EEE0-44A4-83C8-307F972F4A7F}" type="datetimeFigureOut">
              <a:rPr lang="en-US" smtClean="0"/>
              <a:t>6/8/2014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9AEB6F4-CA35-4A39-911B-C0B52E143BA8}" type="slidenum">
              <a:rPr lang="en-US" smtClean="0"/>
              <a:t>‹#›</a:t>
            </a:fld>
            <a:endParaRPr lang="en-US"/>
          </a:p>
        </p:txBody>
      </p:sp>
    </p:spTree>
    <p:extLst>
      <p:ext uri="{BB962C8B-B14F-4D97-AF65-F5344CB8AC3E}">
        <p14:creationId xmlns:p14="http://schemas.microsoft.com/office/powerpoint/2010/main" val="27439871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028801C9-EEE0-44A4-83C8-307F972F4A7F}" type="datetimeFigureOut">
              <a:rPr lang="en-US" smtClean="0"/>
              <a:t>6/8/2014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9AEB6F4-CA35-4A39-911B-C0B52E143BA8}" type="slidenum">
              <a:rPr lang="en-US" smtClean="0"/>
              <a:t>‹#›</a:t>
            </a:fld>
            <a:endParaRPr lang="en-US"/>
          </a:p>
        </p:txBody>
      </p:sp>
    </p:spTree>
    <p:extLst>
      <p:ext uri="{BB962C8B-B14F-4D97-AF65-F5344CB8AC3E}">
        <p14:creationId xmlns:p14="http://schemas.microsoft.com/office/powerpoint/2010/main" val="19213404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028801C9-EEE0-44A4-83C8-307F972F4A7F}" type="datetimeFigureOut">
              <a:rPr lang="en-US" smtClean="0"/>
              <a:t>6/8/2014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9AEB6F4-CA35-4A39-911B-C0B52E143BA8}" type="slidenum">
              <a:rPr lang="en-US" smtClean="0"/>
              <a:t>‹#›</a:t>
            </a:fld>
            <a:endParaRPr lang="en-US"/>
          </a:p>
        </p:txBody>
      </p:sp>
    </p:spTree>
    <p:extLst>
      <p:ext uri="{BB962C8B-B14F-4D97-AF65-F5344CB8AC3E}">
        <p14:creationId xmlns:p14="http://schemas.microsoft.com/office/powerpoint/2010/main" val="24555264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028801C9-EEE0-44A4-83C8-307F972F4A7F}" type="datetimeFigureOut">
              <a:rPr lang="en-US" smtClean="0"/>
              <a:t>6/8/2014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9AEB6F4-CA35-4A39-911B-C0B52E143BA8}" type="slidenum">
              <a:rPr lang="en-US" smtClean="0"/>
              <a:t>‹#›</a:t>
            </a:fld>
            <a:endParaRPr lang="en-US"/>
          </a:p>
        </p:txBody>
      </p:sp>
    </p:spTree>
    <p:extLst>
      <p:ext uri="{BB962C8B-B14F-4D97-AF65-F5344CB8AC3E}">
        <p14:creationId xmlns:p14="http://schemas.microsoft.com/office/powerpoint/2010/main" val="23088417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28801C9-EEE0-44A4-83C8-307F972F4A7F}" type="datetimeFigureOut">
              <a:rPr lang="en-US" smtClean="0"/>
              <a:t>6/8/2014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9AEB6F4-CA35-4A39-911B-C0B52E143BA8}" type="slidenum">
              <a:rPr lang="en-US" smtClean="0"/>
              <a:t>‹#›</a:t>
            </a:fld>
            <a:endParaRPr lang="en-US"/>
          </a:p>
        </p:txBody>
      </p:sp>
    </p:spTree>
    <p:extLst>
      <p:ext uri="{BB962C8B-B14F-4D97-AF65-F5344CB8AC3E}">
        <p14:creationId xmlns:p14="http://schemas.microsoft.com/office/powerpoint/2010/main" val="22260593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28801C9-EEE0-44A4-83C8-307F972F4A7F}" type="datetimeFigureOut">
              <a:rPr lang="en-US" smtClean="0"/>
              <a:t>6/8/2014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9AEB6F4-CA35-4A39-911B-C0B52E143BA8}" type="slidenum">
              <a:rPr lang="en-US" smtClean="0"/>
              <a:t>‹#›</a:t>
            </a:fld>
            <a:endParaRPr lang="en-US"/>
          </a:p>
        </p:txBody>
      </p:sp>
    </p:spTree>
    <p:extLst>
      <p:ext uri="{BB962C8B-B14F-4D97-AF65-F5344CB8AC3E}">
        <p14:creationId xmlns:p14="http://schemas.microsoft.com/office/powerpoint/2010/main" val="39011926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28801C9-EEE0-44A4-83C8-307F972F4A7F}" type="datetimeFigureOut">
              <a:rPr lang="en-US" smtClean="0"/>
              <a:t>6/8/2014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9AEB6F4-CA35-4A39-911B-C0B52E143BA8}" type="slidenum">
              <a:rPr lang="en-US" smtClean="0"/>
              <a:t>‹#›</a:t>
            </a:fld>
            <a:endParaRPr lang="en-US"/>
          </a:p>
        </p:txBody>
      </p:sp>
    </p:spTree>
    <p:extLst>
      <p:ext uri="{BB962C8B-B14F-4D97-AF65-F5344CB8AC3E}">
        <p14:creationId xmlns:p14="http://schemas.microsoft.com/office/powerpoint/2010/main" val="14052920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8801C9-EEE0-44A4-83C8-307F972F4A7F}" type="datetimeFigureOut">
              <a:rPr lang="en-US" smtClean="0"/>
              <a:t>6/8/2014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9AEB6F4-CA35-4A39-911B-C0B52E143BA8}" type="slidenum">
              <a:rPr lang="en-US" smtClean="0"/>
              <a:t>‹#›</a:t>
            </a:fld>
            <a:endParaRPr lang="en-US"/>
          </a:p>
        </p:txBody>
      </p:sp>
    </p:spTree>
    <p:extLst>
      <p:ext uri="{BB962C8B-B14F-4D97-AF65-F5344CB8AC3E}">
        <p14:creationId xmlns:p14="http://schemas.microsoft.com/office/powerpoint/2010/main" val="146812277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8" Type="http://schemas.openxmlformats.org/officeDocument/2006/relationships/image" Target="../media/image38.jpeg"/><Relationship Id="rId3" Type="http://schemas.openxmlformats.org/officeDocument/2006/relationships/image" Target="../media/image35.jpeg"/><Relationship Id="rId7" Type="http://schemas.microsoft.com/office/2007/relationships/hdphoto" Target="../media/hdphoto7.wdp"/><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37.jpeg"/><Relationship Id="rId5" Type="http://schemas.microsoft.com/office/2007/relationships/hdphoto" Target="../media/hdphoto6.wdp"/><Relationship Id="rId4" Type="http://schemas.openxmlformats.org/officeDocument/2006/relationships/image" Target="../media/image36.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jpeg"/><Relationship Id="rId7" Type="http://schemas.openxmlformats.org/officeDocument/2006/relationships/image" Target="../media/image6.emf"/><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png"/><Relationship Id="rId11" Type="http://schemas.microsoft.com/office/2007/relationships/hdphoto" Target="../media/hdphoto3.wdp"/><Relationship Id="rId5" Type="http://schemas.openxmlformats.org/officeDocument/2006/relationships/image" Target="../media/image4.png"/><Relationship Id="rId10" Type="http://schemas.openxmlformats.org/officeDocument/2006/relationships/image" Target="../media/image8.png"/><Relationship Id="rId4" Type="http://schemas.openxmlformats.org/officeDocument/2006/relationships/image" Target="../media/image3.wmf"/><Relationship Id="rId9" Type="http://schemas.microsoft.com/office/2007/relationships/hdphoto" Target="../media/hdphoto2.wdp"/></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diagramData" Target="../diagrams/data1.xml"/><Relationship Id="rId7" Type="http://schemas.microsoft.com/office/2007/relationships/diagramDrawing" Target="../diagrams/drawing1.xml"/><Relationship Id="rId12" Type="http://schemas.openxmlformats.org/officeDocument/2006/relationships/image" Target="../media/image15.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1.xml"/><Relationship Id="rId11" Type="http://schemas.openxmlformats.org/officeDocument/2006/relationships/image" Target="../media/image14.gif"/><Relationship Id="rId5" Type="http://schemas.openxmlformats.org/officeDocument/2006/relationships/diagramQuickStyle" Target="../diagrams/quickStyle1.xml"/><Relationship Id="rId10" Type="http://schemas.openxmlformats.org/officeDocument/2006/relationships/image" Target="../media/image13.emf"/><Relationship Id="rId4" Type="http://schemas.openxmlformats.org/officeDocument/2006/relationships/diagramLayout" Target="../diagrams/layout1.xml"/><Relationship Id="rId9" Type="http://schemas.openxmlformats.org/officeDocument/2006/relationships/image" Target="../media/image12.png"/></Relationships>
</file>

<file path=ppt/slides/_rels/slide5.xml.rels><?xml version="1.0" encoding="UTF-8" standalone="yes"?>
<Relationships xmlns="http://schemas.openxmlformats.org/package/2006/relationships"><Relationship Id="rId8" Type="http://schemas.openxmlformats.org/officeDocument/2006/relationships/image" Target="../media/image20.gif"/><Relationship Id="rId3" Type="http://schemas.openxmlformats.org/officeDocument/2006/relationships/image" Target="../media/image16.png"/><Relationship Id="rId7" Type="http://schemas.openxmlformats.org/officeDocument/2006/relationships/image" Target="../media/image19.gif"/><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8.png"/><Relationship Id="rId11" Type="http://schemas.openxmlformats.org/officeDocument/2006/relationships/image" Target="../media/image23.jpeg"/><Relationship Id="rId5" Type="http://schemas.openxmlformats.org/officeDocument/2006/relationships/image" Target="../media/image17.jpeg"/><Relationship Id="rId10" Type="http://schemas.openxmlformats.org/officeDocument/2006/relationships/image" Target="../media/image22.jpg"/><Relationship Id="rId4" Type="http://schemas.microsoft.com/office/2007/relationships/hdphoto" Target="../media/hdphoto4.wdp"/><Relationship Id="rId9" Type="http://schemas.openxmlformats.org/officeDocument/2006/relationships/image" Target="../media/image21.jpeg"/></Relationships>
</file>

<file path=ppt/slides/_rels/slide6.xml.rels><?xml version="1.0" encoding="UTF-8" standalone="yes"?>
<Relationships xmlns="http://schemas.openxmlformats.org/package/2006/relationships"><Relationship Id="rId3" Type="http://schemas.openxmlformats.org/officeDocument/2006/relationships/image" Target="../media/image24.wmf"/><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jpeg"/></Relationships>
</file>

<file path=ppt/slides/_rels/slide7.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microsoft.com/office/2007/relationships/hdphoto" Target="../media/hdphoto5.wdp"/></Relationships>
</file>

<file path=ppt/slides/_rels/slide8.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9.jpeg"/></Relationships>
</file>

<file path=ppt/slides/_rels/slide9.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33.jpeg"/><Relationship Id="rId5" Type="http://schemas.openxmlformats.org/officeDocument/2006/relationships/image" Target="../media/image32.png"/><Relationship Id="rId4" Type="http://schemas.openxmlformats.org/officeDocument/2006/relationships/image" Target="../media/image3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We Are Modelers, </a:t>
            </a:r>
            <a:br>
              <a:rPr lang="en-US" dirty="0" smtClean="0"/>
            </a:br>
            <a:r>
              <a:rPr lang="en-US" dirty="0" smtClean="0"/>
              <a:t>Pressing Our Models</a:t>
            </a:r>
            <a:endParaRPr lang="en-US" dirty="0"/>
          </a:p>
        </p:txBody>
      </p:sp>
      <p:sp>
        <p:nvSpPr>
          <p:cNvPr id="3" name="Content Placeholder 2"/>
          <p:cNvSpPr>
            <a:spLocks noGrp="1"/>
          </p:cNvSpPr>
          <p:nvPr>
            <p:ph idx="1"/>
          </p:nvPr>
        </p:nvSpPr>
        <p:spPr>
          <a:xfrm>
            <a:off x="457200" y="1798637"/>
            <a:ext cx="8229600" cy="4525963"/>
          </a:xfrm>
        </p:spPr>
        <p:txBody>
          <a:bodyPr>
            <a:normAutofit/>
          </a:bodyPr>
          <a:lstStyle/>
          <a:p>
            <a:pPr marL="0" indent="0">
              <a:buNone/>
            </a:pPr>
            <a:r>
              <a:rPr lang="en-US" sz="3600" b="1" i="1" dirty="0"/>
              <a:t>How</a:t>
            </a:r>
            <a:r>
              <a:rPr lang="en-US" sz="3600" dirty="0"/>
              <a:t> do we model?</a:t>
            </a:r>
          </a:p>
          <a:p>
            <a:pPr marL="0" indent="0">
              <a:buNone/>
            </a:pPr>
            <a:r>
              <a:rPr lang="en-US" sz="3600" b="1" i="1" dirty="0" smtClean="0"/>
              <a:t>To what extent</a:t>
            </a:r>
            <a:r>
              <a:rPr lang="en-US" sz="3600" dirty="0" smtClean="0"/>
              <a:t> </a:t>
            </a:r>
            <a:br>
              <a:rPr lang="en-US" sz="3600" dirty="0" smtClean="0"/>
            </a:br>
            <a:r>
              <a:rPr lang="en-US" sz="3600" dirty="0" smtClean="0"/>
              <a:t>        can we model?</a:t>
            </a:r>
          </a:p>
          <a:p>
            <a:pPr marL="0" indent="0">
              <a:buNone/>
            </a:pPr>
            <a:r>
              <a:rPr lang="en-US" sz="3600" b="1" i="1" dirty="0" smtClean="0"/>
              <a:t>Why</a:t>
            </a:r>
            <a:r>
              <a:rPr lang="en-US" sz="3600" dirty="0" smtClean="0"/>
              <a:t> </a:t>
            </a:r>
            <a:r>
              <a:rPr lang="en-US" sz="3600" dirty="0"/>
              <a:t>do we model?</a:t>
            </a:r>
          </a:p>
          <a:p>
            <a:pPr marL="0" indent="0">
              <a:buNone/>
            </a:pPr>
            <a:endParaRPr lang="en-US" sz="1800" dirty="0" smtClean="0"/>
          </a:p>
          <a:p>
            <a:pPr marL="0" indent="0">
              <a:buNone/>
            </a:pPr>
            <a:r>
              <a:rPr lang="en-US" sz="3600" dirty="0" smtClean="0"/>
              <a:t>What </a:t>
            </a:r>
            <a:r>
              <a:rPr lang="en-US" sz="3600" dirty="0"/>
              <a:t>are the </a:t>
            </a:r>
            <a:r>
              <a:rPr lang="en-US" sz="3600" b="1" i="1" dirty="0"/>
              <a:t>long-term consequences</a:t>
            </a:r>
            <a:r>
              <a:rPr lang="en-US" sz="3600" dirty="0"/>
              <a:t> </a:t>
            </a:r>
            <a:endParaRPr lang="en-US" sz="3600" dirty="0" smtClean="0"/>
          </a:p>
          <a:p>
            <a:pPr marL="0" indent="0">
              <a:buNone/>
            </a:pPr>
            <a:r>
              <a:rPr lang="en-US" sz="3600" dirty="0"/>
              <a:t> </a:t>
            </a:r>
            <a:r>
              <a:rPr lang="en-US" sz="3600" dirty="0" smtClean="0"/>
              <a:t>       of </a:t>
            </a:r>
            <a:r>
              <a:rPr lang="en-US" sz="3600" dirty="0"/>
              <a:t>our modeling</a:t>
            </a:r>
            <a:r>
              <a:rPr lang="en-US" sz="3600" dirty="0" smtClean="0"/>
              <a:t>?</a:t>
            </a:r>
            <a:endParaRPr lang="en-US" sz="3600" dirty="0"/>
          </a:p>
          <a:p>
            <a:pPr marL="0" indent="0">
              <a:buNone/>
            </a:pPr>
            <a:endParaRPr lang="en-US" sz="3600" dirty="0" smtClean="0"/>
          </a:p>
        </p:txBody>
      </p:sp>
      <p:grpSp>
        <p:nvGrpSpPr>
          <p:cNvPr id="9" name="Group 8"/>
          <p:cNvGrpSpPr/>
          <p:nvPr/>
        </p:nvGrpSpPr>
        <p:grpSpPr>
          <a:xfrm>
            <a:off x="4419600" y="1828799"/>
            <a:ext cx="4114800" cy="2362201"/>
            <a:chOff x="4419600" y="1752600"/>
            <a:chExt cx="4114800" cy="2362201"/>
          </a:xfrm>
        </p:grpSpPr>
        <p:grpSp>
          <p:nvGrpSpPr>
            <p:cNvPr id="6" name="Group 5"/>
            <p:cNvGrpSpPr/>
            <p:nvPr/>
          </p:nvGrpSpPr>
          <p:grpSpPr>
            <a:xfrm>
              <a:off x="4419600" y="1752600"/>
              <a:ext cx="4114800" cy="2032494"/>
              <a:chOff x="2225750" y="4495800"/>
              <a:chExt cx="4114800" cy="2032494"/>
            </a:xfrm>
          </p:grpSpPr>
          <p:sp>
            <p:nvSpPr>
              <p:cNvPr id="5" name="Right Arrow 4"/>
              <p:cNvSpPr/>
              <p:nvPr/>
            </p:nvSpPr>
            <p:spPr>
              <a:xfrm>
                <a:off x="2225750" y="4916539"/>
                <a:ext cx="1524000" cy="1143000"/>
              </a:xfrm>
              <a:prstGeom prst="rightArrow">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alpha val="27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27" name="Picture 3" descr="C:\Users\Class2014\Documents\Dropbox\ModelTalk\box-icon-mod.jpg"/>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ackgroundRemoval t="1840" b="97955" l="0" r="100000"/>
                        </a14:imgEffect>
                      </a14:imgLayer>
                    </a14:imgProps>
                  </a:ext>
                  <a:ext uri="{28A0092B-C50C-407E-A947-70E740481C1C}">
                    <a14:useLocalDpi xmlns:a14="http://schemas.microsoft.com/office/drawing/2010/main"/>
                  </a:ext>
                </a:extLst>
              </a:blip>
              <a:srcRect/>
              <a:stretch/>
            </p:blipFill>
            <p:spPr bwMode="auto">
              <a:xfrm>
                <a:off x="3313134" y="4495800"/>
                <a:ext cx="1908132" cy="2032494"/>
              </a:xfrm>
              <a:prstGeom prst="rect">
                <a:avLst/>
              </a:prstGeom>
              <a:noFill/>
              <a:extLst>
                <a:ext uri="{909E8E84-426E-40DD-AFC4-6F175D3DCCD1}">
                  <a14:hiddenFill xmlns:a14="http://schemas.microsoft.com/office/drawing/2010/main">
                    <a:solidFill>
                      <a:srgbClr val="FFFFFF"/>
                    </a:solidFill>
                  </a14:hiddenFill>
                </a:ext>
              </a:extLst>
            </p:spPr>
          </p:pic>
          <p:sp>
            <p:nvSpPr>
              <p:cNvPr id="7" name="Right Arrow 6"/>
              <p:cNvSpPr/>
              <p:nvPr/>
            </p:nvSpPr>
            <p:spPr>
              <a:xfrm>
                <a:off x="4816550" y="4940547"/>
                <a:ext cx="1524000" cy="1143000"/>
              </a:xfrm>
              <a:prstGeom prst="rightArrow">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alpha val="27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Curved Down Arrow 7"/>
            <p:cNvSpPr/>
            <p:nvPr/>
          </p:nvSpPr>
          <p:spPr>
            <a:xfrm rot="10800000">
              <a:off x="4978053" y="3200401"/>
              <a:ext cx="2740653" cy="914400"/>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Tree>
    <p:extLst>
      <p:ext uri="{BB962C8B-B14F-4D97-AF65-F5344CB8AC3E}">
        <p14:creationId xmlns:p14="http://schemas.microsoft.com/office/powerpoint/2010/main" val="2433948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7"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1000"/>
                                        <p:tgtEl>
                                          <p:spTgt spid="3">
                                            <p:txEl>
                                              <p:pRg st="0" end="0"/>
                                            </p:txEl>
                                          </p:spTgt>
                                        </p:tgtEl>
                                      </p:cBhvr>
                                    </p:animEffect>
                                    <p:anim calcmode="lin" valueType="num">
                                      <p:cBhvr>
                                        <p:cTn id="12"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3"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7" presetClass="entr" presetSubtype="0" fill="hold" nodeType="click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animEffect transition="in" filter="fade">
                                      <p:cBhvr>
                                        <p:cTn id="18" dur="1000"/>
                                        <p:tgtEl>
                                          <p:spTgt spid="3">
                                            <p:txEl>
                                              <p:pRg st="1" end="1"/>
                                            </p:txEl>
                                          </p:spTgt>
                                        </p:tgtEl>
                                      </p:cBhvr>
                                    </p:animEffect>
                                    <p:anim calcmode="lin" valueType="num">
                                      <p:cBhvr>
                                        <p:cTn id="19"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0"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7" presetClass="entr" presetSubtype="0" fill="hold"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Effect transition="in" filter="fade">
                                      <p:cBhvr>
                                        <p:cTn id="25" dur="1000"/>
                                        <p:tgtEl>
                                          <p:spTgt spid="3">
                                            <p:txEl>
                                              <p:pRg st="2" end="2"/>
                                            </p:txEl>
                                          </p:spTgt>
                                        </p:tgtEl>
                                      </p:cBhvr>
                                    </p:animEffect>
                                    <p:anim calcmode="lin" valueType="num">
                                      <p:cBhvr>
                                        <p:cTn id="26"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7"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47" presetClass="entr" presetSubtype="0" fill="hold" nodeType="click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fade">
                                      <p:cBhvr>
                                        <p:cTn id="32" dur="1000"/>
                                        <p:tgtEl>
                                          <p:spTgt spid="3">
                                            <p:txEl>
                                              <p:pRg st="4" end="4"/>
                                            </p:txEl>
                                          </p:spTgt>
                                        </p:tgtEl>
                                      </p:cBhvr>
                                    </p:animEffect>
                                    <p:anim calcmode="lin" valueType="num">
                                      <p:cBhvr>
                                        <p:cTn id="33"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4" dur="1000" fill="hold"/>
                                        <p:tgtEl>
                                          <p:spTgt spid="3">
                                            <p:txEl>
                                              <p:pRg st="4" end="4"/>
                                            </p:txEl>
                                          </p:spTgt>
                                        </p:tgtEl>
                                        <p:attrNameLst>
                                          <p:attrName>ppt_y</p:attrName>
                                        </p:attrNameLst>
                                      </p:cBhvr>
                                      <p:tavLst>
                                        <p:tav tm="0">
                                          <p:val>
                                            <p:strVal val="#ppt_y-.1"/>
                                          </p:val>
                                        </p:tav>
                                        <p:tav tm="100000">
                                          <p:val>
                                            <p:strVal val="#ppt_y"/>
                                          </p:val>
                                        </p:tav>
                                      </p:tavLst>
                                    </p:anim>
                                  </p:childTnLst>
                                </p:cTn>
                              </p:par>
                              <p:par>
                                <p:cTn id="35" presetID="47" presetClass="entr" presetSubtype="0" fill="hold" nodeType="with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Effect transition="in" filter="fade">
                                      <p:cBhvr>
                                        <p:cTn id="37" dur="1000"/>
                                        <p:tgtEl>
                                          <p:spTgt spid="3">
                                            <p:txEl>
                                              <p:pRg st="5" end="5"/>
                                            </p:txEl>
                                          </p:spTgt>
                                        </p:tgtEl>
                                      </p:cBhvr>
                                    </p:animEffect>
                                    <p:anim calcmode="lin" valueType="num">
                                      <p:cBhvr>
                                        <p:cTn id="38"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9"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ight Brace 29"/>
          <p:cNvSpPr/>
          <p:nvPr/>
        </p:nvSpPr>
        <p:spPr>
          <a:xfrm rot="5400000">
            <a:off x="1942772" y="459353"/>
            <a:ext cx="584863" cy="3933358"/>
          </a:xfrm>
          <a:prstGeom prst="rightBrace">
            <a:avLst>
              <a:gd name="adj1" fmla="val 77919"/>
              <a:gd name="adj2" fmla="val 52579"/>
            </a:avLst>
          </a:prstGeom>
          <a:gradFill flip="none" rotWithShape="1">
            <a:gsLst>
              <a:gs pos="0">
                <a:schemeClr val="accent6">
                  <a:tint val="66000"/>
                  <a:satMod val="160000"/>
                </a:schemeClr>
              </a:gs>
              <a:gs pos="50000">
                <a:schemeClr val="accent6">
                  <a:tint val="44500"/>
                  <a:satMod val="160000"/>
                  <a:alpha val="55000"/>
                </a:schemeClr>
              </a:gs>
              <a:gs pos="100000">
                <a:schemeClr val="accent6">
                  <a:tint val="23500"/>
                  <a:satMod val="160000"/>
                  <a:alpha val="0"/>
                </a:schemeClr>
              </a:gs>
            </a:gsLst>
            <a:lin ang="10800000" scaled="1"/>
            <a:tileRect/>
          </a:gradFill>
          <a:ln w="539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400"/>
          </a:p>
        </p:txBody>
      </p:sp>
      <p:sp>
        <p:nvSpPr>
          <p:cNvPr id="27" name="Right Brace 26"/>
          <p:cNvSpPr/>
          <p:nvPr/>
        </p:nvSpPr>
        <p:spPr>
          <a:xfrm rot="16200000">
            <a:off x="6434891" y="2182311"/>
            <a:ext cx="752869" cy="4360549"/>
          </a:xfrm>
          <a:prstGeom prst="rightBrace">
            <a:avLst>
              <a:gd name="adj1" fmla="val 77919"/>
              <a:gd name="adj2" fmla="val 49974"/>
            </a:avLst>
          </a:prstGeom>
          <a:gradFill flip="none" rotWithShape="1">
            <a:gsLst>
              <a:gs pos="0">
                <a:schemeClr val="accent6">
                  <a:tint val="66000"/>
                  <a:satMod val="160000"/>
                </a:schemeClr>
              </a:gs>
              <a:gs pos="50000">
                <a:schemeClr val="accent6">
                  <a:tint val="44500"/>
                  <a:satMod val="160000"/>
                  <a:alpha val="55000"/>
                </a:schemeClr>
              </a:gs>
              <a:gs pos="100000">
                <a:schemeClr val="accent6">
                  <a:tint val="23500"/>
                  <a:satMod val="160000"/>
                  <a:alpha val="0"/>
                </a:schemeClr>
              </a:gs>
            </a:gsLst>
            <a:lin ang="10800000" scaled="1"/>
            <a:tileRect/>
          </a:gradFill>
          <a:ln w="539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400"/>
          </a:p>
        </p:txBody>
      </p:sp>
      <p:sp>
        <p:nvSpPr>
          <p:cNvPr id="2" name="Title 1"/>
          <p:cNvSpPr>
            <a:spLocks noGrp="1"/>
          </p:cNvSpPr>
          <p:nvPr>
            <p:ph type="title"/>
          </p:nvPr>
        </p:nvSpPr>
        <p:spPr>
          <a:xfrm>
            <a:off x="4815767" y="0"/>
            <a:ext cx="4328233" cy="2062822"/>
          </a:xfrm>
        </p:spPr>
        <p:txBody>
          <a:bodyPr>
            <a:normAutofit/>
          </a:bodyPr>
          <a:lstStyle/>
          <a:p>
            <a:r>
              <a:rPr lang="en-US" dirty="0" smtClean="0"/>
              <a:t>Majority’s Future Vision: “</a:t>
            </a:r>
            <a:r>
              <a:rPr lang="en-US" i="1" dirty="0" smtClean="0"/>
              <a:t>Progress</a:t>
            </a:r>
            <a:r>
              <a:rPr lang="en-US" dirty="0" smtClean="0"/>
              <a:t>”</a:t>
            </a:r>
            <a:endParaRPr lang="en-US" dirty="0"/>
          </a:p>
        </p:txBody>
      </p:sp>
      <p:grpSp>
        <p:nvGrpSpPr>
          <p:cNvPr id="32" name="Group 31"/>
          <p:cNvGrpSpPr/>
          <p:nvPr/>
        </p:nvGrpSpPr>
        <p:grpSpPr>
          <a:xfrm>
            <a:off x="-4283" y="152400"/>
            <a:ext cx="4648199" cy="2234540"/>
            <a:chOff x="-4283" y="304800"/>
            <a:chExt cx="4648199" cy="2234540"/>
          </a:xfrm>
        </p:grpSpPr>
        <p:sp>
          <p:nvSpPr>
            <p:cNvPr id="10" name="Cloud 9"/>
            <p:cNvSpPr/>
            <p:nvPr/>
          </p:nvSpPr>
          <p:spPr>
            <a:xfrm>
              <a:off x="428787" y="1219200"/>
              <a:ext cx="2162013" cy="1243940"/>
            </a:xfrm>
            <a:prstGeom prst="cloud">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Cure</a:t>
              </a:r>
            </a:p>
            <a:p>
              <a:pPr algn="ctr"/>
              <a:r>
                <a:rPr lang="en-US" sz="2800" dirty="0" smtClean="0"/>
                <a:t>Cancer</a:t>
              </a:r>
              <a:endParaRPr lang="en-US" sz="2800" dirty="0"/>
            </a:p>
          </p:txBody>
        </p:sp>
        <p:sp>
          <p:nvSpPr>
            <p:cNvPr id="8" name="Cloud 7"/>
            <p:cNvSpPr/>
            <p:nvPr/>
          </p:nvSpPr>
          <p:spPr>
            <a:xfrm>
              <a:off x="-4283" y="304800"/>
              <a:ext cx="2390612" cy="1143000"/>
            </a:xfrm>
            <a:prstGeom prst="cloud">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Increase</a:t>
              </a:r>
            </a:p>
            <a:p>
              <a:pPr algn="ctr"/>
              <a:r>
                <a:rPr lang="en-US" sz="2800" dirty="0" smtClean="0"/>
                <a:t>Efficiency</a:t>
              </a:r>
              <a:endParaRPr lang="en-US" sz="2800" dirty="0"/>
            </a:p>
          </p:txBody>
        </p:sp>
        <p:sp>
          <p:nvSpPr>
            <p:cNvPr id="9" name="Cloud 8"/>
            <p:cNvSpPr/>
            <p:nvPr/>
          </p:nvSpPr>
          <p:spPr>
            <a:xfrm>
              <a:off x="1824516" y="304800"/>
              <a:ext cx="2819400" cy="1194460"/>
            </a:xfrm>
            <a:prstGeom prst="cloud">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Invent New</a:t>
              </a:r>
            </a:p>
            <a:p>
              <a:pPr algn="ctr"/>
              <a:r>
                <a:rPr lang="en-US" sz="2800" dirty="0"/>
                <a:t>Technology</a:t>
              </a:r>
            </a:p>
          </p:txBody>
        </p:sp>
        <p:sp>
          <p:nvSpPr>
            <p:cNvPr id="11" name="Cloud 10"/>
            <p:cNvSpPr/>
            <p:nvPr/>
          </p:nvSpPr>
          <p:spPr>
            <a:xfrm>
              <a:off x="1929129" y="1295400"/>
              <a:ext cx="2638587" cy="1243940"/>
            </a:xfrm>
            <a:prstGeom prst="cloud">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End World</a:t>
              </a:r>
            </a:p>
            <a:p>
              <a:pPr algn="ctr"/>
              <a:r>
                <a:rPr lang="en-US" sz="2800" dirty="0"/>
                <a:t>Hunger</a:t>
              </a:r>
            </a:p>
          </p:txBody>
        </p:sp>
      </p:grpSp>
      <p:sp>
        <p:nvSpPr>
          <p:cNvPr id="13" name="Rounded Rectangle 12"/>
          <p:cNvSpPr/>
          <p:nvPr/>
        </p:nvSpPr>
        <p:spPr>
          <a:xfrm>
            <a:off x="304690" y="2771900"/>
            <a:ext cx="3837275" cy="1219200"/>
          </a:xfrm>
          <a:prstGeom prst="roundRect">
            <a:avLst/>
          </a:prstGeom>
          <a:gradFill flip="none" rotWithShape="1">
            <a:gsLst>
              <a:gs pos="0">
                <a:srgbClr val="3399FF"/>
              </a:gs>
              <a:gs pos="16000">
                <a:srgbClr val="00CCCC"/>
              </a:gs>
              <a:gs pos="47000">
                <a:srgbClr val="9999FF"/>
              </a:gs>
              <a:gs pos="60001">
                <a:srgbClr val="2E6792"/>
              </a:gs>
              <a:gs pos="71001">
                <a:srgbClr val="3333CC"/>
              </a:gs>
              <a:gs pos="81000">
                <a:srgbClr val="1170FF"/>
              </a:gs>
              <a:gs pos="100000">
                <a:srgbClr val="006699"/>
              </a:gs>
            </a:gsLst>
            <a:path path="circle">
              <a:fillToRect l="50000" t="50000" r="50000" b="50000"/>
            </a:path>
            <a:tileRect/>
          </a:gra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smtClean="0">
                <a:effectLst>
                  <a:glow rad="203200">
                    <a:schemeClr val="tx1">
                      <a:alpha val="70000"/>
                    </a:schemeClr>
                  </a:glow>
                </a:effectLst>
              </a:rPr>
              <a:t>Increased Human Quality of Life</a:t>
            </a:r>
            <a:endParaRPr lang="en-US" sz="3600" b="1" dirty="0">
              <a:effectLst>
                <a:glow rad="203200">
                  <a:schemeClr val="tx1">
                    <a:alpha val="70000"/>
                  </a:schemeClr>
                </a:glow>
              </a:effectLst>
            </a:endParaRPr>
          </a:p>
        </p:txBody>
      </p:sp>
      <p:sp>
        <p:nvSpPr>
          <p:cNvPr id="14" name="Rounded Rectangle 13"/>
          <p:cNvSpPr/>
          <p:nvPr/>
        </p:nvSpPr>
        <p:spPr>
          <a:xfrm>
            <a:off x="4923312" y="2743200"/>
            <a:ext cx="3839688" cy="1219200"/>
          </a:xfrm>
          <a:prstGeom prst="roundRect">
            <a:avLst/>
          </a:prstGeom>
          <a:gradFill flip="none" rotWithShape="1">
            <a:gsLst>
              <a:gs pos="0">
                <a:srgbClr val="000000"/>
              </a:gs>
              <a:gs pos="39999">
                <a:srgbClr val="0A128C"/>
              </a:gs>
              <a:gs pos="70000">
                <a:srgbClr val="181CC7"/>
              </a:gs>
              <a:gs pos="88000">
                <a:srgbClr val="7005D4"/>
              </a:gs>
              <a:gs pos="100000">
                <a:srgbClr val="8C3D91"/>
              </a:gs>
            </a:gsLst>
            <a:path path="circle">
              <a:fillToRect l="50000" t="50000" r="50000" b="50000"/>
            </a:path>
            <a:tileRect/>
          </a:gradFill>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smtClean="0">
                <a:effectLst>
                  <a:glow rad="203200">
                    <a:schemeClr val="tx1">
                      <a:alpha val="40000"/>
                    </a:schemeClr>
                  </a:glow>
                </a:effectLst>
              </a:rPr>
              <a:t>Decreased Human Quality of Life</a:t>
            </a:r>
            <a:endParaRPr lang="en-US" sz="3600" b="1" dirty="0">
              <a:effectLst>
                <a:glow rad="203200">
                  <a:schemeClr val="tx1">
                    <a:alpha val="40000"/>
                  </a:schemeClr>
                </a:glow>
              </a:effectLst>
            </a:endParaRPr>
          </a:p>
        </p:txBody>
      </p:sp>
      <p:sp>
        <p:nvSpPr>
          <p:cNvPr id="17" name="Double Wave 16"/>
          <p:cNvSpPr/>
          <p:nvPr/>
        </p:nvSpPr>
        <p:spPr>
          <a:xfrm>
            <a:off x="99080" y="4618107"/>
            <a:ext cx="3810000" cy="1447800"/>
          </a:xfrm>
          <a:prstGeom prst="doubleWav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dirty="0"/>
              <a:t>Human Population </a:t>
            </a:r>
            <a:r>
              <a:rPr lang="en-US" sz="3600" dirty="0" smtClean="0"/>
              <a:t>Growth</a:t>
            </a:r>
            <a:endParaRPr lang="en-US" sz="3600" dirty="0"/>
          </a:p>
        </p:txBody>
      </p:sp>
      <p:pic>
        <p:nvPicPr>
          <p:cNvPr id="1026" name="Picture 2" descr="C:\Users\Class2014\Downloads\Funny-Baby-Boy-Images-Hd.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3890" t="11712" b="15142"/>
          <a:stretch/>
        </p:blipFill>
        <p:spPr bwMode="auto">
          <a:xfrm>
            <a:off x="1702797" y="5406129"/>
            <a:ext cx="2640281" cy="1255885"/>
          </a:xfrm>
          <a:prstGeom prst="rect">
            <a:avLst/>
          </a:prstGeom>
          <a:noFill/>
          <a:extLst>
            <a:ext uri="{909E8E84-426E-40DD-AFC4-6F175D3DCCD1}">
              <a14:hiddenFill xmlns:a14="http://schemas.microsoft.com/office/drawing/2010/main">
                <a:solidFill>
                  <a:srgbClr val="FFFFFF"/>
                </a:solidFill>
              </a14:hiddenFill>
            </a:ext>
          </a:extLst>
        </p:spPr>
      </p:pic>
      <p:grpSp>
        <p:nvGrpSpPr>
          <p:cNvPr id="29" name="Group 28"/>
          <p:cNvGrpSpPr/>
          <p:nvPr/>
        </p:nvGrpSpPr>
        <p:grpSpPr>
          <a:xfrm>
            <a:off x="4201883" y="4465663"/>
            <a:ext cx="4951515" cy="2260676"/>
            <a:chOff x="4199582" y="3910940"/>
            <a:chExt cx="4951515" cy="2260676"/>
          </a:xfrm>
        </p:grpSpPr>
        <p:sp>
          <p:nvSpPr>
            <p:cNvPr id="20" name="Cloud 19"/>
            <p:cNvSpPr/>
            <p:nvPr/>
          </p:nvSpPr>
          <p:spPr>
            <a:xfrm>
              <a:off x="4199582" y="4886604"/>
              <a:ext cx="3545918" cy="1194460"/>
            </a:xfrm>
            <a:prstGeom prst="cloud">
              <a:avLst/>
            </a:prstGeom>
            <a:solidFill>
              <a:srgbClr val="008A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Environmental</a:t>
              </a:r>
              <a:br>
                <a:rPr lang="en-US" sz="2800" dirty="0" smtClean="0"/>
              </a:br>
              <a:r>
                <a:rPr lang="en-US" sz="2800" dirty="0" smtClean="0"/>
                <a:t>Terraforming</a:t>
              </a:r>
              <a:endParaRPr lang="en-US" sz="2800" dirty="0"/>
            </a:p>
          </p:txBody>
        </p:sp>
        <p:sp>
          <p:nvSpPr>
            <p:cNvPr id="21" name="Cloud 20"/>
            <p:cNvSpPr/>
            <p:nvPr/>
          </p:nvSpPr>
          <p:spPr>
            <a:xfrm>
              <a:off x="4572000" y="3910940"/>
              <a:ext cx="2345376" cy="1194460"/>
            </a:xfrm>
            <a:prstGeom prst="cloud">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Crime &amp;</a:t>
              </a:r>
            </a:p>
            <a:p>
              <a:pPr algn="ctr"/>
              <a:r>
                <a:rPr lang="en-US" sz="2800" dirty="0" smtClean="0"/>
                <a:t>Disease</a:t>
              </a:r>
              <a:endParaRPr lang="en-US" sz="2800" dirty="0"/>
            </a:p>
          </p:txBody>
        </p:sp>
        <p:sp>
          <p:nvSpPr>
            <p:cNvPr id="19" name="Cloud 18"/>
            <p:cNvSpPr/>
            <p:nvPr/>
          </p:nvSpPr>
          <p:spPr>
            <a:xfrm>
              <a:off x="6781970" y="4977156"/>
              <a:ext cx="2345376" cy="1194460"/>
            </a:xfrm>
            <a:prstGeom prst="cloud">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Resource</a:t>
              </a:r>
              <a:br>
                <a:rPr lang="en-US" sz="2800" dirty="0" smtClean="0"/>
              </a:br>
              <a:r>
                <a:rPr lang="en-US" sz="2800" dirty="0" smtClean="0"/>
                <a:t>Scarcity</a:t>
              </a:r>
              <a:endParaRPr lang="en-US" sz="2800" dirty="0"/>
            </a:p>
          </p:txBody>
        </p:sp>
        <p:sp>
          <p:nvSpPr>
            <p:cNvPr id="22" name="Cloud 21"/>
            <p:cNvSpPr/>
            <p:nvPr/>
          </p:nvSpPr>
          <p:spPr>
            <a:xfrm>
              <a:off x="6348521" y="4002074"/>
              <a:ext cx="2802576" cy="1194460"/>
            </a:xfrm>
            <a:prstGeom prst="cloud">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Species</a:t>
              </a:r>
            </a:p>
            <a:p>
              <a:pPr algn="ctr"/>
              <a:r>
                <a:rPr lang="en-US" sz="2800" dirty="0" smtClean="0"/>
                <a:t>Elimination</a:t>
              </a:r>
              <a:endParaRPr lang="en-US" sz="2800" dirty="0"/>
            </a:p>
          </p:txBody>
        </p:sp>
      </p:grpSp>
      <p:sp>
        <p:nvSpPr>
          <p:cNvPr id="31" name="Striped Right Arrow 30"/>
          <p:cNvSpPr/>
          <p:nvPr/>
        </p:nvSpPr>
        <p:spPr>
          <a:xfrm rot="5400000">
            <a:off x="1882399" y="3434294"/>
            <a:ext cx="705606" cy="1914219"/>
          </a:xfrm>
          <a:prstGeom prst="striped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3" name="Striped Right Arrow 32"/>
          <p:cNvSpPr/>
          <p:nvPr/>
        </p:nvSpPr>
        <p:spPr>
          <a:xfrm>
            <a:off x="3781306" y="4715270"/>
            <a:ext cx="893288" cy="816609"/>
          </a:xfrm>
          <a:prstGeom prst="striped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4" name="Striped Right Arrow 33"/>
          <p:cNvSpPr/>
          <p:nvPr/>
        </p:nvSpPr>
        <p:spPr>
          <a:xfrm rot="13034381">
            <a:off x="4332404" y="1386944"/>
            <a:ext cx="886296" cy="1716546"/>
          </a:xfrm>
          <a:prstGeom prst="stripedRightArrow">
            <a:avLst>
              <a:gd name="adj1" fmla="val 50000"/>
              <a:gd name="adj2" fmla="val 77412"/>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60695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32"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circle(out)">
                                      <p:cBhvr>
                                        <p:cTn id="7" dur="2000"/>
                                        <p:tgtEl>
                                          <p:spTgt spid="3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wipe(up)">
                                      <p:cBhvr>
                                        <p:cTn id="12" dur="1000"/>
                                        <p:tgtEl>
                                          <p:spTgt spid="30"/>
                                        </p:tgtEl>
                                      </p:cBhvr>
                                    </p:animEffect>
                                  </p:childTnLst>
                                </p:cTn>
                              </p:par>
                              <p:par>
                                <p:cTn id="13" presetID="3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anim calcmode="lin" valueType="num">
                                      <p:cBhvr>
                                        <p:cTn id="15" dur="1000" fill="hold"/>
                                        <p:tgtEl>
                                          <p:spTgt spid="13"/>
                                        </p:tgtEl>
                                        <p:attrNameLst>
                                          <p:attrName>ppt_w</p:attrName>
                                        </p:attrNameLst>
                                      </p:cBhvr>
                                      <p:tavLst>
                                        <p:tav tm="0">
                                          <p:val>
                                            <p:fltVal val="0"/>
                                          </p:val>
                                        </p:tav>
                                        <p:tav tm="100000">
                                          <p:val>
                                            <p:strVal val="#ppt_w"/>
                                          </p:val>
                                        </p:tav>
                                      </p:tavLst>
                                    </p:anim>
                                    <p:anim calcmode="lin" valueType="num">
                                      <p:cBhvr>
                                        <p:cTn id="16" dur="1000" fill="hold"/>
                                        <p:tgtEl>
                                          <p:spTgt spid="13"/>
                                        </p:tgtEl>
                                        <p:attrNameLst>
                                          <p:attrName>ppt_h</p:attrName>
                                        </p:attrNameLst>
                                      </p:cBhvr>
                                      <p:tavLst>
                                        <p:tav tm="0">
                                          <p:val>
                                            <p:fltVal val="0"/>
                                          </p:val>
                                        </p:tav>
                                        <p:tav tm="100000">
                                          <p:val>
                                            <p:strVal val="#ppt_h"/>
                                          </p:val>
                                        </p:tav>
                                      </p:tavLst>
                                    </p:anim>
                                    <p:anim calcmode="lin" valueType="num">
                                      <p:cBhvr>
                                        <p:cTn id="17" dur="1000" fill="hold"/>
                                        <p:tgtEl>
                                          <p:spTgt spid="13"/>
                                        </p:tgtEl>
                                        <p:attrNameLst>
                                          <p:attrName>style.rotation</p:attrName>
                                        </p:attrNameLst>
                                      </p:cBhvr>
                                      <p:tavLst>
                                        <p:tav tm="0">
                                          <p:val>
                                            <p:fltVal val="90"/>
                                          </p:val>
                                        </p:tav>
                                        <p:tav tm="100000">
                                          <p:val>
                                            <p:fltVal val="0"/>
                                          </p:val>
                                        </p:tav>
                                      </p:tavLst>
                                    </p:anim>
                                    <p:animEffect transition="in" filter="fade">
                                      <p:cBhvr>
                                        <p:cTn id="18" dur="1000"/>
                                        <p:tgtEl>
                                          <p:spTgt spid="13"/>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1" fill="hold" grpId="0" nodeType="clickEffect">
                                  <p:stCondLst>
                                    <p:cond delay="0"/>
                                  </p:stCondLst>
                                  <p:childTnLst>
                                    <p:set>
                                      <p:cBhvr>
                                        <p:cTn id="22" dur="1" fill="hold">
                                          <p:stCondLst>
                                            <p:cond delay="0"/>
                                          </p:stCondLst>
                                        </p:cTn>
                                        <p:tgtEl>
                                          <p:spTgt spid="31"/>
                                        </p:tgtEl>
                                        <p:attrNameLst>
                                          <p:attrName>style.visibility</p:attrName>
                                        </p:attrNameLst>
                                      </p:cBhvr>
                                      <p:to>
                                        <p:strVal val="visible"/>
                                      </p:to>
                                    </p:set>
                                    <p:animEffect transition="in" filter="wipe(up)">
                                      <p:cBhvr>
                                        <p:cTn id="23" dur="1000"/>
                                        <p:tgtEl>
                                          <p:spTgt spid="31"/>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wipe(left)">
                                      <p:cBhvr>
                                        <p:cTn id="26" dur="500"/>
                                        <p:tgtEl>
                                          <p:spTgt spid="17"/>
                                        </p:tgtEl>
                                      </p:cBhvr>
                                    </p:animEffect>
                                  </p:childTnLst>
                                </p:cTn>
                              </p:par>
                              <p:par>
                                <p:cTn id="27" presetID="22" presetClass="entr" presetSubtype="8" fill="hold" nodeType="withEffect">
                                  <p:stCondLst>
                                    <p:cond delay="0"/>
                                  </p:stCondLst>
                                  <p:childTnLst>
                                    <p:set>
                                      <p:cBhvr>
                                        <p:cTn id="28" dur="1" fill="hold">
                                          <p:stCondLst>
                                            <p:cond delay="0"/>
                                          </p:stCondLst>
                                        </p:cTn>
                                        <p:tgtEl>
                                          <p:spTgt spid="1026"/>
                                        </p:tgtEl>
                                        <p:attrNameLst>
                                          <p:attrName>style.visibility</p:attrName>
                                        </p:attrNameLst>
                                      </p:cBhvr>
                                      <p:to>
                                        <p:strVal val="visible"/>
                                      </p:to>
                                    </p:set>
                                    <p:animEffect transition="in" filter="wipe(left)">
                                      <p:cBhvr>
                                        <p:cTn id="29" dur="500"/>
                                        <p:tgtEl>
                                          <p:spTgt spid="1026"/>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33"/>
                                        </p:tgtEl>
                                        <p:attrNameLst>
                                          <p:attrName>style.visibility</p:attrName>
                                        </p:attrNameLst>
                                      </p:cBhvr>
                                      <p:to>
                                        <p:strVal val="visible"/>
                                      </p:to>
                                    </p:set>
                                    <p:animEffect transition="in" filter="wipe(left)">
                                      <p:cBhvr>
                                        <p:cTn id="34" dur="1000"/>
                                        <p:tgtEl>
                                          <p:spTgt spid="33"/>
                                        </p:tgtEl>
                                      </p:cBhvr>
                                    </p:animEffect>
                                  </p:childTnLst>
                                </p:cTn>
                              </p:par>
                              <p:par>
                                <p:cTn id="35" presetID="6" presetClass="entr" presetSubtype="32" fill="hold" nodeType="withEffect">
                                  <p:stCondLst>
                                    <p:cond delay="0"/>
                                  </p:stCondLst>
                                  <p:childTnLst>
                                    <p:set>
                                      <p:cBhvr>
                                        <p:cTn id="36" dur="1" fill="hold">
                                          <p:stCondLst>
                                            <p:cond delay="0"/>
                                          </p:stCondLst>
                                        </p:cTn>
                                        <p:tgtEl>
                                          <p:spTgt spid="29"/>
                                        </p:tgtEl>
                                        <p:attrNameLst>
                                          <p:attrName>style.visibility</p:attrName>
                                        </p:attrNameLst>
                                      </p:cBhvr>
                                      <p:to>
                                        <p:strVal val="visible"/>
                                      </p:to>
                                    </p:set>
                                    <p:animEffect transition="in" filter="circle(out)">
                                      <p:cBhvr>
                                        <p:cTn id="37" dur="2000"/>
                                        <p:tgtEl>
                                          <p:spTgt spid="29"/>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27"/>
                                        </p:tgtEl>
                                        <p:attrNameLst>
                                          <p:attrName>style.visibility</p:attrName>
                                        </p:attrNameLst>
                                      </p:cBhvr>
                                      <p:to>
                                        <p:strVal val="visible"/>
                                      </p:to>
                                    </p:set>
                                    <p:animEffect transition="in" filter="wipe(down)">
                                      <p:cBhvr>
                                        <p:cTn id="42" dur="1000"/>
                                        <p:tgtEl>
                                          <p:spTgt spid="27"/>
                                        </p:tgtEl>
                                      </p:cBhvr>
                                    </p:animEffect>
                                  </p:childTnLst>
                                </p:cTn>
                              </p:par>
                              <p:par>
                                <p:cTn id="43" presetID="31" presetClass="entr" presetSubtype="0" fill="hold" grpId="0" nodeType="withEffect">
                                  <p:stCondLst>
                                    <p:cond delay="0"/>
                                  </p:stCondLst>
                                  <p:childTnLst>
                                    <p:set>
                                      <p:cBhvr>
                                        <p:cTn id="44" dur="1" fill="hold">
                                          <p:stCondLst>
                                            <p:cond delay="0"/>
                                          </p:stCondLst>
                                        </p:cTn>
                                        <p:tgtEl>
                                          <p:spTgt spid="14"/>
                                        </p:tgtEl>
                                        <p:attrNameLst>
                                          <p:attrName>style.visibility</p:attrName>
                                        </p:attrNameLst>
                                      </p:cBhvr>
                                      <p:to>
                                        <p:strVal val="visible"/>
                                      </p:to>
                                    </p:set>
                                    <p:anim calcmode="lin" valueType="num">
                                      <p:cBhvr>
                                        <p:cTn id="45" dur="1000" fill="hold"/>
                                        <p:tgtEl>
                                          <p:spTgt spid="14"/>
                                        </p:tgtEl>
                                        <p:attrNameLst>
                                          <p:attrName>ppt_w</p:attrName>
                                        </p:attrNameLst>
                                      </p:cBhvr>
                                      <p:tavLst>
                                        <p:tav tm="0">
                                          <p:val>
                                            <p:fltVal val="0"/>
                                          </p:val>
                                        </p:tav>
                                        <p:tav tm="100000">
                                          <p:val>
                                            <p:strVal val="#ppt_w"/>
                                          </p:val>
                                        </p:tav>
                                      </p:tavLst>
                                    </p:anim>
                                    <p:anim calcmode="lin" valueType="num">
                                      <p:cBhvr>
                                        <p:cTn id="46" dur="1000" fill="hold"/>
                                        <p:tgtEl>
                                          <p:spTgt spid="14"/>
                                        </p:tgtEl>
                                        <p:attrNameLst>
                                          <p:attrName>ppt_h</p:attrName>
                                        </p:attrNameLst>
                                      </p:cBhvr>
                                      <p:tavLst>
                                        <p:tav tm="0">
                                          <p:val>
                                            <p:fltVal val="0"/>
                                          </p:val>
                                        </p:tav>
                                        <p:tav tm="100000">
                                          <p:val>
                                            <p:strVal val="#ppt_h"/>
                                          </p:val>
                                        </p:tav>
                                      </p:tavLst>
                                    </p:anim>
                                    <p:anim calcmode="lin" valueType="num">
                                      <p:cBhvr>
                                        <p:cTn id="47" dur="1000" fill="hold"/>
                                        <p:tgtEl>
                                          <p:spTgt spid="14"/>
                                        </p:tgtEl>
                                        <p:attrNameLst>
                                          <p:attrName>style.rotation</p:attrName>
                                        </p:attrNameLst>
                                      </p:cBhvr>
                                      <p:tavLst>
                                        <p:tav tm="0">
                                          <p:val>
                                            <p:fltVal val="90"/>
                                          </p:val>
                                        </p:tav>
                                        <p:tav tm="100000">
                                          <p:val>
                                            <p:fltVal val="0"/>
                                          </p:val>
                                        </p:tav>
                                      </p:tavLst>
                                    </p:anim>
                                    <p:animEffect transition="in" filter="fade">
                                      <p:cBhvr>
                                        <p:cTn id="48" dur="1000"/>
                                        <p:tgtEl>
                                          <p:spTgt spid="14"/>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2" fill="hold" grpId="0" nodeType="clickEffect">
                                  <p:stCondLst>
                                    <p:cond delay="0"/>
                                  </p:stCondLst>
                                  <p:childTnLst>
                                    <p:set>
                                      <p:cBhvr>
                                        <p:cTn id="52" dur="1" fill="hold">
                                          <p:stCondLst>
                                            <p:cond delay="0"/>
                                          </p:stCondLst>
                                        </p:cTn>
                                        <p:tgtEl>
                                          <p:spTgt spid="34"/>
                                        </p:tgtEl>
                                        <p:attrNameLst>
                                          <p:attrName>style.visibility</p:attrName>
                                        </p:attrNameLst>
                                      </p:cBhvr>
                                      <p:to>
                                        <p:strVal val="visible"/>
                                      </p:to>
                                    </p:set>
                                    <p:animEffect transition="in" filter="wipe(right)">
                                      <p:cBhvr>
                                        <p:cTn id="53"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27" grpId="0" animBg="1"/>
      <p:bldP spid="13" grpId="0" animBg="1"/>
      <p:bldP spid="14" grpId="0" animBg="1"/>
      <p:bldP spid="17" grpId="0" animBg="1"/>
      <p:bldP spid="31" grpId="0" animBg="1"/>
      <p:bldP spid="33" grpId="0" animBg="1"/>
      <p:bldP spid="3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t>Progress Cycle </a:t>
            </a:r>
            <a:r>
              <a:rPr lang="en-US" dirty="0" smtClean="0">
                <a:sym typeface="Wingdings" panose="05000000000000000000" pitchFamily="2" charset="2"/>
              </a:rPr>
              <a:t>Resolution</a:t>
            </a:r>
            <a:endParaRPr lang="en-US" dirty="0"/>
          </a:p>
        </p:txBody>
      </p:sp>
      <p:sp>
        <p:nvSpPr>
          <p:cNvPr id="3" name="Content Placeholder 2"/>
          <p:cNvSpPr>
            <a:spLocks noGrp="1"/>
          </p:cNvSpPr>
          <p:nvPr>
            <p:ph idx="1"/>
          </p:nvPr>
        </p:nvSpPr>
        <p:spPr>
          <a:xfrm>
            <a:off x="304800" y="1600200"/>
            <a:ext cx="8534400" cy="4800600"/>
          </a:xfrm>
        </p:spPr>
        <p:txBody>
          <a:bodyPr>
            <a:normAutofit/>
          </a:bodyPr>
          <a:lstStyle/>
          <a:p>
            <a:pPr marL="514350" indent="-514350">
              <a:buFont typeface="+mj-lt"/>
              <a:buAutoNum type="arabicPeriod"/>
            </a:pPr>
            <a:r>
              <a:rPr lang="en-US" dirty="0" smtClean="0"/>
              <a:t>Accept finite human population</a:t>
            </a:r>
          </a:p>
          <a:p>
            <a:pPr marL="914400" lvl="1" indent="-514350"/>
            <a:r>
              <a:rPr lang="en-US" dirty="0" smtClean="0"/>
              <a:t>Redefine society’s notions of ethics and “progress”</a:t>
            </a:r>
          </a:p>
          <a:p>
            <a:pPr marL="514350" indent="-514350">
              <a:buFont typeface="+mj-lt"/>
              <a:buAutoNum type="arabicPeriod"/>
            </a:pPr>
            <a:r>
              <a:rPr lang="en-US" dirty="0" smtClean="0"/>
              <a:t>Continue infinite growth</a:t>
            </a:r>
          </a:p>
          <a:p>
            <a:pPr marL="914400" lvl="1" indent="-514350"/>
            <a:r>
              <a:rPr lang="en-US" dirty="0"/>
              <a:t>Colonize </a:t>
            </a:r>
            <a:r>
              <a:rPr lang="en-US" dirty="0" smtClean="0"/>
              <a:t>Space!</a:t>
            </a:r>
            <a:endParaRPr lang="en-US" dirty="0"/>
          </a:p>
          <a:p>
            <a:pPr marL="914400" lvl="1" indent="-514350"/>
            <a:r>
              <a:rPr lang="en-US" dirty="0" smtClean="0"/>
              <a:t>Infinite growth ok </a:t>
            </a:r>
            <a:br>
              <a:rPr lang="en-US" dirty="0" smtClean="0"/>
            </a:br>
            <a:r>
              <a:rPr lang="en-US" dirty="0" smtClean="0"/>
              <a:t>in the infinite universe</a:t>
            </a:r>
            <a:endParaRPr lang="en-US" dirty="0"/>
          </a:p>
          <a:p>
            <a:pPr marL="514350" indent="-514350">
              <a:buFont typeface="+mj-lt"/>
              <a:buAutoNum type="arabicPeriod"/>
            </a:pPr>
            <a:r>
              <a:rPr lang="en-US" dirty="0" smtClean="0"/>
              <a:t>Perish</a:t>
            </a:r>
          </a:p>
          <a:p>
            <a:pPr marL="914400" lvl="1" indent="-514350"/>
            <a:r>
              <a:rPr lang="en-US" dirty="0" smtClean="0"/>
              <a:t>Humans kill themselves or Earth?</a:t>
            </a:r>
          </a:p>
          <a:p>
            <a:pPr marL="914400" lvl="1" indent="-514350"/>
            <a:r>
              <a:rPr lang="en-US" dirty="0" smtClean="0"/>
              <a:t>Black swan event?</a:t>
            </a:r>
          </a:p>
          <a:p>
            <a:pPr marL="514350" indent="-514350">
              <a:buFont typeface="+mj-lt"/>
              <a:buAutoNum type="arabicPeriod"/>
            </a:pPr>
            <a:endParaRPr lang="en-US" dirty="0"/>
          </a:p>
        </p:txBody>
      </p:sp>
      <p:grpSp>
        <p:nvGrpSpPr>
          <p:cNvPr id="4" name="Group 3"/>
          <p:cNvGrpSpPr/>
          <p:nvPr/>
        </p:nvGrpSpPr>
        <p:grpSpPr>
          <a:xfrm>
            <a:off x="5130913" y="2743200"/>
            <a:ext cx="3070112" cy="1827197"/>
            <a:chOff x="5130913" y="2743200"/>
            <a:chExt cx="3070112" cy="1827197"/>
          </a:xfrm>
        </p:grpSpPr>
        <p:pic>
          <p:nvPicPr>
            <p:cNvPr id="1026" name="Picture 2" descr="http://i.space.com/images/i/000/005/746/i02/twin-planets-binary-star-system-101025-02.jpg?129227145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55990" y="2743200"/>
              <a:ext cx="2545035" cy="1814721"/>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028" name="Picture 4" descr="Transparent Rocket Ship Icon"/>
            <p:cNvPicPr>
              <a:picLocks noChangeAspect="1" noChangeArrowheads="1"/>
            </p:cNvPicPr>
            <p:nvPr/>
          </p:nvPicPr>
          <p:blipFill rotWithShape="1">
            <a:blip r:embed="rId4" cstate="print">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l="27365" t="7897" r="25813" b="7048"/>
            <a:stretch/>
          </p:blipFill>
          <p:spPr bwMode="auto">
            <a:xfrm rot="1936045">
              <a:off x="5130913" y="3175198"/>
              <a:ext cx="768041" cy="1395199"/>
            </a:xfrm>
            <a:prstGeom prst="rect">
              <a:avLst/>
            </a:prstGeom>
            <a:noFill/>
            <a:extLst>
              <a:ext uri="{909E8E84-426E-40DD-AFC4-6F175D3DCCD1}">
                <a14:hiddenFill xmlns:a14="http://schemas.microsoft.com/office/drawing/2010/main">
                  <a:solidFill>
                    <a:srgbClr val="FFFFFF"/>
                  </a:solidFill>
                </a14:hiddenFill>
              </a:ext>
            </a:extLst>
          </p:spPr>
        </p:pic>
      </p:grpSp>
      <p:pic>
        <p:nvPicPr>
          <p:cNvPr id="1030" name="Picture 6" descr="http://www.marshall.edu/wpmu/wcenter/files/2009/11/BC-PILL.jpg"/>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0" b="100000" l="0" r="100000"/>
                    </a14:imgEffect>
                  </a14:imgLayer>
                </a14:imgProps>
              </a:ext>
              <a:ext uri="{28A0092B-C50C-407E-A947-70E740481C1C}">
                <a14:useLocalDpi xmlns:a14="http://schemas.microsoft.com/office/drawing/2010/main" val="0"/>
              </a:ext>
            </a:extLst>
          </a:blip>
          <a:srcRect/>
          <a:stretch>
            <a:fillRect/>
          </a:stretch>
        </p:blipFill>
        <p:spPr bwMode="auto">
          <a:xfrm>
            <a:off x="7162800" y="533400"/>
            <a:ext cx="1619250" cy="16192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static.ddmcdn.com/gif/01-imagining-doomsday.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258625" y="4667682"/>
            <a:ext cx="2580575" cy="194165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4646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1030"/>
                                        </p:tgtEl>
                                        <p:attrNameLst>
                                          <p:attrName>style.visibility</p:attrName>
                                        </p:attrNameLst>
                                      </p:cBhvr>
                                      <p:to>
                                        <p:strVal val="visible"/>
                                      </p:to>
                                    </p:set>
                                    <p:animEffect transition="in" filter="fade">
                                      <p:cBhvr>
                                        <p:cTn id="21" dur="500"/>
                                        <p:tgtEl>
                                          <p:spTgt spid="1030"/>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fade">
                                      <p:cBhvr>
                                        <p:cTn id="24" dur="500"/>
                                        <p:tgtEl>
                                          <p:spTgt spid="3">
                                            <p:txEl>
                                              <p:pRg st="4" end="4"/>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500"/>
                                        <p:tgtEl>
                                          <p:spTgt spid="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Effect transition="in" filter="fade">
                                      <p:cBhvr>
                                        <p:cTn id="35" dur="500"/>
                                        <p:tgtEl>
                                          <p:spTgt spid="3">
                                            <p:txEl>
                                              <p:pRg st="6" end="6"/>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
                                            <p:txEl>
                                              <p:pRg st="7" end="7"/>
                                            </p:txEl>
                                          </p:spTgt>
                                        </p:tgtEl>
                                        <p:attrNameLst>
                                          <p:attrName>style.visibility</p:attrName>
                                        </p:attrNameLst>
                                      </p:cBhvr>
                                      <p:to>
                                        <p:strVal val="visible"/>
                                      </p:to>
                                    </p:set>
                                    <p:animEffect transition="in" filter="fade">
                                      <p:cBhvr>
                                        <p:cTn id="38" dur="500"/>
                                        <p:tgtEl>
                                          <p:spTgt spid="3">
                                            <p:txEl>
                                              <p:pRg st="7" end="7"/>
                                            </p:txEl>
                                          </p:spTgt>
                                        </p:tgtEl>
                                      </p:cBhvr>
                                    </p:animEffect>
                                  </p:childTnLst>
                                </p:cTn>
                              </p:par>
                              <p:par>
                                <p:cTn id="39" presetID="10" presetClass="entr" presetSubtype="0" fill="hold" nodeType="withEffect">
                                  <p:stCondLst>
                                    <p:cond delay="0"/>
                                  </p:stCondLst>
                                  <p:childTnLst>
                                    <p:set>
                                      <p:cBhvr>
                                        <p:cTn id="40" dur="1" fill="hold">
                                          <p:stCondLst>
                                            <p:cond delay="0"/>
                                          </p:stCondLst>
                                        </p:cTn>
                                        <p:tgtEl>
                                          <p:spTgt spid="1032"/>
                                        </p:tgtEl>
                                        <p:attrNameLst>
                                          <p:attrName>style.visibility</p:attrName>
                                        </p:attrNameLst>
                                      </p:cBhvr>
                                      <p:to>
                                        <p:strVal val="visible"/>
                                      </p:to>
                                    </p:set>
                                    <p:animEffect transition="in" filter="fade">
                                      <p:cBhvr>
                                        <p:cTn id="41" dur="500"/>
                                        <p:tgtEl>
                                          <p:spTgt spid="10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Solution: 1 + 2</a:t>
            </a:r>
            <a:endParaRPr lang="en-US" dirty="0"/>
          </a:p>
        </p:txBody>
      </p:sp>
      <p:sp>
        <p:nvSpPr>
          <p:cNvPr id="3" name="Content Placeholder 2"/>
          <p:cNvSpPr>
            <a:spLocks noGrp="1"/>
          </p:cNvSpPr>
          <p:nvPr>
            <p:ph idx="1"/>
          </p:nvPr>
        </p:nvSpPr>
        <p:spPr>
          <a:xfrm>
            <a:off x="304800" y="1371600"/>
            <a:ext cx="8534400" cy="5334000"/>
          </a:xfrm>
        </p:spPr>
        <p:txBody>
          <a:bodyPr>
            <a:normAutofit lnSpcReduction="10000"/>
          </a:bodyPr>
          <a:lstStyle/>
          <a:p>
            <a:pPr marL="514350" indent="-514350">
              <a:buFont typeface="+mj-lt"/>
              <a:buAutoNum type="arabicPeriod"/>
            </a:pPr>
            <a:r>
              <a:rPr lang="en-US" dirty="0" smtClean="0"/>
              <a:t>Accept </a:t>
            </a:r>
            <a:r>
              <a:rPr lang="en-US" dirty="0"/>
              <a:t>finite human </a:t>
            </a:r>
            <a:r>
              <a:rPr lang="en-US" dirty="0" smtClean="0"/>
              <a:t>population</a:t>
            </a:r>
          </a:p>
          <a:p>
            <a:pPr marL="914400" lvl="1" indent="-514350"/>
            <a:r>
              <a:rPr lang="en-US" dirty="0" smtClean="0"/>
              <a:t>Political/Cultural Problem</a:t>
            </a:r>
          </a:p>
          <a:p>
            <a:pPr marL="914400" lvl="1" indent="-514350"/>
            <a:r>
              <a:rPr lang="en-US" dirty="0" smtClean="0"/>
              <a:t>Better limit human pop. growth </a:t>
            </a:r>
            <a:r>
              <a:rPr lang="en-US" dirty="0" smtClean="0">
                <a:sym typeface="Wingdings" panose="05000000000000000000" pitchFamily="2" charset="2"/>
              </a:rPr>
              <a:t> </a:t>
            </a:r>
            <a:br>
              <a:rPr lang="en-US" dirty="0" smtClean="0">
                <a:sym typeface="Wingdings" panose="05000000000000000000" pitchFamily="2" charset="2"/>
              </a:rPr>
            </a:br>
            <a:r>
              <a:rPr lang="en-US" dirty="0" smtClean="0">
                <a:sym typeface="Wingdings" panose="05000000000000000000" pitchFamily="2" charset="2"/>
              </a:rPr>
              <a:t>	limit rate of </a:t>
            </a:r>
            <a:r>
              <a:rPr lang="en-US" dirty="0" err="1" smtClean="0">
                <a:sym typeface="Wingdings" panose="05000000000000000000" pitchFamily="2" charset="2"/>
              </a:rPr>
              <a:t>QoL</a:t>
            </a:r>
            <a:r>
              <a:rPr lang="en-US" dirty="0" smtClean="0">
                <a:sym typeface="Wingdings" panose="05000000000000000000" pitchFamily="2" charset="2"/>
              </a:rPr>
              <a:t> ↘</a:t>
            </a:r>
            <a:endParaRPr lang="en-US" dirty="0"/>
          </a:p>
          <a:p>
            <a:pPr marL="514350" indent="-514350">
              <a:buFont typeface="+mj-lt"/>
              <a:buAutoNum type="arabicPeriod"/>
            </a:pPr>
            <a:r>
              <a:rPr lang="en-US" dirty="0" smtClean="0"/>
              <a:t>Continue </a:t>
            </a:r>
            <a:r>
              <a:rPr lang="en-US" dirty="0"/>
              <a:t>infinite </a:t>
            </a:r>
            <a:r>
              <a:rPr lang="en-US" dirty="0" smtClean="0"/>
              <a:t>growth – to Space!</a:t>
            </a:r>
          </a:p>
          <a:p>
            <a:pPr marL="914400" lvl="1" indent="-514350"/>
            <a:r>
              <a:rPr lang="en-US" dirty="0" smtClean="0"/>
              <a:t>Technological/Engineering Problem</a:t>
            </a:r>
          </a:p>
          <a:p>
            <a:pPr marL="914400" lvl="1" indent="-514350"/>
            <a:r>
              <a:rPr lang="en-US" dirty="0" smtClean="0"/>
              <a:t>Defines rate of </a:t>
            </a:r>
            <a:r>
              <a:rPr lang="en-US" dirty="0" err="1" smtClean="0"/>
              <a:t>QoL</a:t>
            </a:r>
            <a:r>
              <a:rPr lang="en-US" dirty="0" smtClean="0"/>
              <a:t> </a:t>
            </a:r>
            <a:r>
              <a:rPr lang="en-US" dirty="0" smtClean="0">
                <a:sym typeface="Wingdings" panose="05000000000000000000" pitchFamily="2" charset="2"/>
              </a:rPr>
              <a:t>↗</a:t>
            </a:r>
          </a:p>
          <a:p>
            <a:pPr marL="0" indent="0">
              <a:buNone/>
            </a:pPr>
            <a:r>
              <a:rPr lang="en-US" dirty="0"/>
              <a:t>Utopia: Hard finite human population, </a:t>
            </a:r>
            <a:br>
              <a:rPr lang="en-US" dirty="0"/>
            </a:br>
            <a:r>
              <a:rPr lang="en-US" dirty="0"/>
              <a:t>	tech. advances </a:t>
            </a:r>
            <a:r>
              <a:rPr lang="en-US" dirty="0" smtClean="0"/>
              <a:t>↗</a:t>
            </a:r>
            <a:r>
              <a:rPr lang="en-US" dirty="0" err="1" smtClean="0"/>
              <a:t>QoL</a:t>
            </a:r>
            <a:r>
              <a:rPr lang="en-US" dirty="0" smtClean="0"/>
              <a:t> indefinitely</a:t>
            </a:r>
          </a:p>
          <a:p>
            <a:pPr marL="0" indent="0">
              <a:buNone/>
            </a:pPr>
            <a:r>
              <a:rPr lang="en-US" dirty="0" smtClean="0"/>
              <a:t>Goal: #2 Rate of </a:t>
            </a:r>
            <a:r>
              <a:rPr lang="en-US" dirty="0" err="1" smtClean="0"/>
              <a:t>QoL</a:t>
            </a:r>
            <a:r>
              <a:rPr lang="en-US" dirty="0">
                <a:sym typeface="Wingdings" panose="05000000000000000000" pitchFamily="2" charset="2"/>
              </a:rPr>
              <a:t>↗ </a:t>
            </a:r>
            <a:r>
              <a:rPr lang="en-US" sz="4000" b="1" dirty="0">
                <a:sym typeface="Wingdings" panose="05000000000000000000" pitchFamily="2" charset="2"/>
              </a:rPr>
              <a:t>&gt;</a:t>
            </a:r>
            <a:r>
              <a:rPr lang="en-US" dirty="0">
                <a:sym typeface="Wingdings" panose="05000000000000000000" pitchFamily="2" charset="2"/>
              </a:rPr>
              <a:t> #1 Rate of </a:t>
            </a:r>
            <a:r>
              <a:rPr lang="en-US" dirty="0" err="1">
                <a:sym typeface="Wingdings" panose="05000000000000000000" pitchFamily="2" charset="2"/>
              </a:rPr>
              <a:t>QoL</a:t>
            </a:r>
            <a:r>
              <a:rPr lang="en-US" dirty="0" smtClean="0">
                <a:sym typeface="Wingdings" panose="05000000000000000000" pitchFamily="2" charset="2"/>
              </a:rPr>
              <a:t>↘</a:t>
            </a:r>
          </a:p>
          <a:p>
            <a:pPr marL="0" indent="0">
              <a:buNone/>
            </a:pPr>
            <a:endParaRPr lang="en-US" dirty="0">
              <a:sym typeface="Wingdings" panose="05000000000000000000" pitchFamily="2" charset="2"/>
            </a:endParaRPr>
          </a:p>
        </p:txBody>
      </p:sp>
    </p:spTree>
    <p:extLst>
      <p:ext uri="{BB962C8B-B14F-4D97-AF65-F5344CB8AC3E}">
        <p14:creationId xmlns:p14="http://schemas.microsoft.com/office/powerpoint/2010/main" val="864831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My Proposal: 2 + 1</a:t>
            </a:r>
            <a:endParaRPr lang="en-US" dirty="0"/>
          </a:p>
        </p:txBody>
      </p:sp>
      <p:sp>
        <p:nvSpPr>
          <p:cNvPr id="3" name="Content Placeholder 2"/>
          <p:cNvSpPr>
            <a:spLocks noGrp="1"/>
          </p:cNvSpPr>
          <p:nvPr>
            <p:ph idx="1"/>
          </p:nvPr>
        </p:nvSpPr>
        <p:spPr/>
        <p:txBody>
          <a:bodyPr/>
          <a:lstStyle/>
          <a:p>
            <a:pPr marL="514350" indent="-514350">
              <a:buFont typeface="+mj-lt"/>
              <a:buAutoNum type="arabicPeriod"/>
            </a:pPr>
            <a:r>
              <a:rPr lang="en-US" dirty="0"/>
              <a:t>Accept finite human population</a:t>
            </a:r>
          </a:p>
          <a:p>
            <a:pPr marL="914400" lvl="1" indent="-514350"/>
            <a:r>
              <a:rPr lang="en-US" dirty="0" smtClean="0"/>
              <a:t>Indirect action – be the role model and inspire value change among others </a:t>
            </a:r>
            <a:r>
              <a:rPr lang="en-US" i="1" dirty="0" smtClean="0"/>
              <a:t>locally</a:t>
            </a:r>
          </a:p>
          <a:p>
            <a:pPr marL="914400" lvl="1" indent="-514350"/>
            <a:r>
              <a:rPr lang="en-US" dirty="0" smtClean="0"/>
              <a:t>Overt mass convincing is hard</a:t>
            </a:r>
          </a:p>
          <a:p>
            <a:pPr marL="1314450" lvl="2" indent="-514350"/>
            <a:r>
              <a:rPr lang="en-US" dirty="0" smtClean="0"/>
              <a:t>I can only control myself, no one else directly</a:t>
            </a:r>
            <a:endParaRPr lang="en-US" dirty="0"/>
          </a:p>
          <a:p>
            <a:pPr marL="514350" indent="-514350">
              <a:buFont typeface="+mj-lt"/>
              <a:buAutoNum type="arabicPeriod"/>
            </a:pPr>
            <a:r>
              <a:rPr lang="en-US" dirty="0"/>
              <a:t>Continue infinite </a:t>
            </a:r>
            <a:r>
              <a:rPr lang="en-US" dirty="0" smtClean="0"/>
              <a:t>growth</a:t>
            </a:r>
            <a:r>
              <a:rPr lang="en-US" dirty="0"/>
              <a:t> – to Space!</a:t>
            </a:r>
          </a:p>
          <a:p>
            <a:pPr marL="914400" lvl="1" indent="-514350"/>
            <a:r>
              <a:rPr lang="en-US" dirty="0" smtClean="0"/>
              <a:t>Direct Action; Science &amp; Engineering</a:t>
            </a:r>
            <a:endParaRPr lang="en-US" dirty="0"/>
          </a:p>
        </p:txBody>
      </p:sp>
    </p:spTree>
    <p:extLst>
      <p:ext uri="{BB962C8B-B14F-4D97-AF65-F5344CB8AC3E}">
        <p14:creationId xmlns:p14="http://schemas.microsoft.com/office/powerpoint/2010/main" val="420664404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Remark: Progress Cycle’s Breakpoint</a:t>
            </a:r>
            <a:endParaRPr lang="en-US" dirty="0"/>
          </a:p>
        </p:txBody>
      </p:sp>
      <p:sp>
        <p:nvSpPr>
          <p:cNvPr id="3" name="Content Placeholder 2"/>
          <p:cNvSpPr>
            <a:spLocks noGrp="1"/>
          </p:cNvSpPr>
          <p:nvPr>
            <p:ph idx="1"/>
          </p:nvPr>
        </p:nvSpPr>
        <p:spPr>
          <a:xfrm>
            <a:off x="457199" y="1600200"/>
            <a:ext cx="8524950" cy="4525963"/>
          </a:xfrm>
        </p:spPr>
        <p:txBody>
          <a:bodyPr/>
          <a:lstStyle/>
          <a:p>
            <a:r>
              <a:rPr lang="en-US" dirty="0" smtClean="0"/>
              <a:t>Trend: increasing </a:t>
            </a:r>
            <a:r>
              <a:rPr lang="en-US" dirty="0" err="1" smtClean="0"/>
              <a:t>QualityOfLife</a:t>
            </a:r>
            <a:r>
              <a:rPr lang="en-US" dirty="0" smtClean="0"/>
              <a:t>—</a:t>
            </a:r>
          </a:p>
          <a:p>
            <a:pPr marL="457200" lvl="1" indent="0">
              <a:buNone/>
            </a:pPr>
            <a:r>
              <a:rPr lang="en-US" sz="2400" dirty="0" smtClean="0"/>
              <a:t>          e.g. Education, Food &amp; Financial Stability, Medicine, …</a:t>
            </a:r>
          </a:p>
          <a:p>
            <a:pPr marL="0" indent="0">
              <a:buNone/>
            </a:pPr>
            <a:r>
              <a:rPr lang="en-US" dirty="0"/>
              <a:t>    </a:t>
            </a:r>
            <a:r>
              <a:rPr lang="en-US" dirty="0" smtClean="0"/>
              <a:t>—Correlates with </a:t>
            </a:r>
            <a:r>
              <a:rPr lang="en-US" i="1" u="sng" dirty="0" smtClean="0"/>
              <a:t>Decreasing Birth Rates</a:t>
            </a:r>
            <a:endParaRPr lang="en-US" dirty="0"/>
          </a:p>
          <a:p>
            <a:r>
              <a:rPr lang="en-US" dirty="0" smtClean="0"/>
              <a:t>Developed nations vs. Developing nations</a:t>
            </a:r>
          </a:p>
        </p:txBody>
      </p:sp>
      <p:sp>
        <p:nvSpPr>
          <p:cNvPr id="4" name="Rounded Rectangle 3"/>
          <p:cNvSpPr/>
          <p:nvPr/>
        </p:nvSpPr>
        <p:spPr>
          <a:xfrm>
            <a:off x="152400" y="4038600"/>
            <a:ext cx="3124309" cy="914400"/>
          </a:xfrm>
          <a:prstGeom prst="roundRect">
            <a:avLst/>
          </a:prstGeom>
          <a:gradFill flip="none" rotWithShape="1">
            <a:gsLst>
              <a:gs pos="0">
                <a:srgbClr val="3399FF"/>
              </a:gs>
              <a:gs pos="16000">
                <a:srgbClr val="00CCCC"/>
              </a:gs>
              <a:gs pos="47000">
                <a:srgbClr val="9999FF"/>
              </a:gs>
              <a:gs pos="60001">
                <a:srgbClr val="2E6792"/>
              </a:gs>
              <a:gs pos="71001">
                <a:srgbClr val="3333CC"/>
              </a:gs>
              <a:gs pos="81000">
                <a:srgbClr val="1170FF"/>
              </a:gs>
              <a:gs pos="100000">
                <a:srgbClr val="006699"/>
              </a:gs>
            </a:gsLst>
            <a:path path="circle">
              <a:fillToRect l="50000" t="50000" r="50000" b="50000"/>
            </a:path>
            <a:tileRect/>
          </a:gra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smtClean="0">
                <a:effectLst>
                  <a:glow rad="203200">
                    <a:schemeClr val="tx1">
                      <a:alpha val="70000"/>
                    </a:schemeClr>
                  </a:glow>
                </a:effectLst>
              </a:rPr>
              <a:t>Increased Human Quality of Life</a:t>
            </a:r>
            <a:endParaRPr lang="en-US" sz="2800" b="1" dirty="0">
              <a:effectLst>
                <a:glow rad="203200">
                  <a:schemeClr val="tx1">
                    <a:alpha val="70000"/>
                  </a:schemeClr>
                </a:glow>
              </a:effectLst>
            </a:endParaRPr>
          </a:p>
        </p:txBody>
      </p:sp>
      <p:sp>
        <p:nvSpPr>
          <p:cNvPr id="5" name="Double Wave 4"/>
          <p:cNvSpPr/>
          <p:nvPr/>
        </p:nvSpPr>
        <p:spPr>
          <a:xfrm>
            <a:off x="152400" y="5484108"/>
            <a:ext cx="3102103" cy="1069850"/>
          </a:xfrm>
          <a:prstGeom prst="doubleWav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dirty="0"/>
              <a:t>Human Population </a:t>
            </a:r>
            <a:r>
              <a:rPr lang="en-US" sz="2800" dirty="0" smtClean="0"/>
              <a:t>Growth</a:t>
            </a:r>
            <a:endParaRPr lang="en-US" sz="2800" dirty="0"/>
          </a:p>
        </p:txBody>
      </p:sp>
      <p:sp>
        <p:nvSpPr>
          <p:cNvPr id="7" name="Striped Right Arrow 6"/>
          <p:cNvSpPr/>
          <p:nvPr/>
        </p:nvSpPr>
        <p:spPr>
          <a:xfrm rot="5400000">
            <a:off x="1360198" y="4757784"/>
            <a:ext cx="686505" cy="1084048"/>
          </a:xfrm>
          <a:prstGeom prst="striped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8" name="Parallelogram 7"/>
          <p:cNvSpPr/>
          <p:nvPr/>
        </p:nvSpPr>
        <p:spPr>
          <a:xfrm>
            <a:off x="1066854" y="5037181"/>
            <a:ext cx="1295400" cy="533400"/>
          </a:xfrm>
          <a:prstGeom prst="parallelogram">
            <a:avLst>
              <a:gd name="adj" fmla="val 187500"/>
            </a:avLst>
          </a:prstGeom>
          <a:solidFill>
            <a:srgbClr val="FF0000"/>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2378972" y="4838143"/>
            <a:ext cx="382120" cy="923330"/>
          </a:xfrm>
          <a:prstGeom prst="rect">
            <a:avLst/>
          </a:prstGeom>
          <a:noFill/>
        </p:spPr>
        <p:txBody>
          <a:bodyPr wrap="square" lIns="91440" tIns="45720" rIns="91440" bIns="45720">
            <a:spAutoFit/>
          </a:bodyPr>
          <a:lstStyle/>
          <a:p>
            <a:pPr algn="ctr"/>
            <a:r>
              <a:rPr lang="en-US" sz="5400" b="1" cap="none" spc="0" dirty="0" smtClean="0">
                <a:ln w="22225">
                  <a:solidFill>
                    <a:schemeClr val="accent2">
                      <a:lumMod val="50000"/>
                    </a:schemeClr>
                  </a:solidFill>
                  <a:prstDash val="solid"/>
                </a:ln>
                <a:solidFill>
                  <a:srgbClr val="FF0000"/>
                </a:solidFill>
                <a:effectLst/>
              </a:rPr>
              <a:t>?</a:t>
            </a:r>
            <a:endParaRPr lang="en-US" sz="5400" b="1" cap="none" spc="0" dirty="0">
              <a:ln w="22225">
                <a:solidFill>
                  <a:schemeClr val="accent2">
                    <a:lumMod val="50000"/>
                  </a:schemeClr>
                </a:solidFill>
                <a:prstDash val="solid"/>
              </a:ln>
              <a:solidFill>
                <a:srgbClr val="FF0000"/>
              </a:solidFill>
              <a:effectLst/>
            </a:endParaRPr>
          </a:p>
        </p:txBody>
      </p:sp>
      <p:sp>
        <p:nvSpPr>
          <p:cNvPr id="11" name="TextBox 10"/>
          <p:cNvSpPr txBox="1"/>
          <p:nvPr/>
        </p:nvSpPr>
        <p:spPr>
          <a:xfrm>
            <a:off x="3410206" y="4596717"/>
            <a:ext cx="5571943" cy="1200329"/>
          </a:xfrm>
          <a:prstGeom prst="rect">
            <a:avLst/>
          </a:prstGeom>
          <a:noFill/>
          <a:ln w="12700">
            <a:solidFill>
              <a:schemeClr val="tx1"/>
            </a:solidFill>
            <a:prstDash val="lgDash"/>
          </a:ln>
        </p:spPr>
        <p:txBody>
          <a:bodyPr wrap="square" rtlCol="0">
            <a:spAutoFit/>
          </a:bodyPr>
          <a:lstStyle/>
          <a:p>
            <a:r>
              <a:rPr lang="en-US" sz="2400" dirty="0" smtClean="0"/>
              <a:t>Will population problems resolve </a:t>
            </a:r>
            <a:r>
              <a:rPr lang="en-US" sz="2400" i="1" dirty="0" smtClean="0"/>
              <a:t>naturally</a:t>
            </a:r>
            <a:r>
              <a:rPr lang="en-US" sz="2400" dirty="0" smtClean="0"/>
              <a:t>, as a side effect of technological progress and addressing societal issues?</a:t>
            </a:r>
            <a:endParaRPr lang="en-US" sz="2400" dirty="0"/>
          </a:p>
        </p:txBody>
      </p:sp>
    </p:spTree>
    <p:extLst>
      <p:ext uri="{BB962C8B-B14F-4D97-AF65-F5344CB8AC3E}">
        <p14:creationId xmlns:p14="http://schemas.microsoft.com/office/powerpoint/2010/main" val="2378331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par>
                                <p:cTn id="11" presetID="2" presetClass="entr" presetSubtype="8" decel="80000" fill="hold" grpId="0" nodeType="with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ppt_y"/>
                                          </p:val>
                                        </p:tav>
                                        <p:tav tm="100000">
                                          <p:val>
                                            <p:strVal val="#ppt_y"/>
                                          </p:val>
                                        </p:tav>
                                      </p:tavLst>
                                    </p:anim>
                                  </p:childTnLst>
                                </p:cTn>
                              </p:par>
                              <p:par>
                                <p:cTn id="15" presetID="2" presetClass="entr" presetSubtype="8" decel="80000" fill="hold" grpId="0" nodeType="with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 calcmode="lin" valueType="num">
                                      <p:cBhvr additive="base">
                                        <p:cTn id="17" dur="5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18" dur="500" fill="hold"/>
                                        <p:tgtEl>
                                          <p:spTgt spid="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8" decel="80000" fill="hold" grpId="0"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 calcmode="lin" valueType="num">
                                      <p:cBhvr additive="base">
                                        <p:cTn id="23" dur="5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24" dur="500" fill="hold"/>
                                        <p:tgtEl>
                                          <p:spTgt spid="3">
                                            <p:txEl>
                                              <p:pRg st="2" end="2"/>
                                            </p:txEl>
                                          </p:spTgt>
                                        </p:tgtEl>
                                        <p:attrNameLst>
                                          <p:attrName>ppt_y</p:attrName>
                                        </p:attrNameLst>
                                      </p:cBhvr>
                                      <p:tavLst>
                                        <p:tav tm="0">
                                          <p:val>
                                            <p:strVal val="#ppt_y"/>
                                          </p:val>
                                        </p:tav>
                                        <p:tav tm="100000">
                                          <p:val>
                                            <p:strVal val="#ppt_y"/>
                                          </p:val>
                                        </p:tav>
                                      </p:tavLst>
                                    </p:anim>
                                  </p:childTnLst>
                                </p:cTn>
                              </p:par>
                              <p:par>
                                <p:cTn id="25" presetID="22" presetClass="entr" presetSubtype="1"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ipe(up)">
                                      <p:cBhvr>
                                        <p:cTn id="27" dur="1000"/>
                                        <p:tgtEl>
                                          <p:spTgt spid="7"/>
                                        </p:tgtEl>
                                      </p:cBhvr>
                                    </p:animEffect>
                                  </p:childTnLst>
                                </p:cTn>
                              </p:par>
                              <p:par>
                                <p:cTn id="28" presetID="22" presetClass="entr" presetSubtype="8" fill="hold" grpId="0" nodeType="with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wipe(left)">
                                      <p:cBhvr>
                                        <p:cTn id="30" dur="500"/>
                                        <p:tgtEl>
                                          <p:spTgt spid="5"/>
                                        </p:tgtEl>
                                      </p:cBhvr>
                                    </p:animEffect>
                                  </p:childTnLst>
                                </p:cTn>
                              </p:par>
                              <p:par>
                                <p:cTn id="31" presetID="50" presetClass="entr" presetSubtype="0" decel="100000" fill="hold" grpId="0" nodeType="withEffect">
                                  <p:stCondLst>
                                    <p:cond delay="0"/>
                                  </p:stCondLst>
                                  <p:childTnLst>
                                    <p:set>
                                      <p:cBhvr>
                                        <p:cTn id="32" dur="1" fill="hold">
                                          <p:stCondLst>
                                            <p:cond delay="0"/>
                                          </p:stCondLst>
                                        </p:cTn>
                                        <p:tgtEl>
                                          <p:spTgt spid="8"/>
                                        </p:tgtEl>
                                        <p:attrNameLst>
                                          <p:attrName>style.visibility</p:attrName>
                                        </p:attrNameLst>
                                      </p:cBhvr>
                                      <p:to>
                                        <p:strVal val="visible"/>
                                      </p:to>
                                    </p:set>
                                    <p:anim calcmode="lin" valueType="num">
                                      <p:cBhvr>
                                        <p:cTn id="33" dur="1000" fill="hold"/>
                                        <p:tgtEl>
                                          <p:spTgt spid="8"/>
                                        </p:tgtEl>
                                        <p:attrNameLst>
                                          <p:attrName>ppt_w</p:attrName>
                                        </p:attrNameLst>
                                      </p:cBhvr>
                                      <p:tavLst>
                                        <p:tav tm="0">
                                          <p:val>
                                            <p:strVal val="#ppt_w+.3"/>
                                          </p:val>
                                        </p:tav>
                                        <p:tav tm="100000">
                                          <p:val>
                                            <p:strVal val="#ppt_w"/>
                                          </p:val>
                                        </p:tav>
                                      </p:tavLst>
                                    </p:anim>
                                    <p:anim calcmode="lin" valueType="num">
                                      <p:cBhvr>
                                        <p:cTn id="34" dur="1000" fill="hold"/>
                                        <p:tgtEl>
                                          <p:spTgt spid="8"/>
                                        </p:tgtEl>
                                        <p:attrNameLst>
                                          <p:attrName>ppt_h</p:attrName>
                                        </p:attrNameLst>
                                      </p:cBhvr>
                                      <p:tavLst>
                                        <p:tav tm="0">
                                          <p:val>
                                            <p:strVal val="#ppt_h"/>
                                          </p:val>
                                        </p:tav>
                                        <p:tav tm="100000">
                                          <p:val>
                                            <p:strVal val="#ppt_h"/>
                                          </p:val>
                                        </p:tav>
                                      </p:tavLst>
                                    </p:anim>
                                    <p:animEffect transition="in" filter="fade">
                                      <p:cBhvr>
                                        <p:cTn id="35" dur="1000"/>
                                        <p:tgtEl>
                                          <p:spTgt spid="8"/>
                                        </p:tgtEl>
                                      </p:cBhvr>
                                    </p:animEffect>
                                  </p:childTnLst>
                                </p:cTn>
                              </p:par>
                              <p:par>
                                <p:cTn id="36" presetID="50" presetClass="entr" presetSubtype="0" decel="100000" fill="hold" grpId="0" nodeType="withEffect">
                                  <p:stCondLst>
                                    <p:cond delay="0"/>
                                  </p:stCondLst>
                                  <p:childTnLst>
                                    <p:set>
                                      <p:cBhvr>
                                        <p:cTn id="37" dur="1" fill="hold">
                                          <p:stCondLst>
                                            <p:cond delay="0"/>
                                          </p:stCondLst>
                                        </p:cTn>
                                        <p:tgtEl>
                                          <p:spTgt spid="10"/>
                                        </p:tgtEl>
                                        <p:attrNameLst>
                                          <p:attrName>style.visibility</p:attrName>
                                        </p:attrNameLst>
                                      </p:cBhvr>
                                      <p:to>
                                        <p:strVal val="visible"/>
                                      </p:to>
                                    </p:set>
                                    <p:anim calcmode="lin" valueType="num">
                                      <p:cBhvr>
                                        <p:cTn id="38" dur="1000" fill="hold"/>
                                        <p:tgtEl>
                                          <p:spTgt spid="10"/>
                                        </p:tgtEl>
                                        <p:attrNameLst>
                                          <p:attrName>ppt_w</p:attrName>
                                        </p:attrNameLst>
                                      </p:cBhvr>
                                      <p:tavLst>
                                        <p:tav tm="0">
                                          <p:val>
                                            <p:strVal val="#ppt_w+.3"/>
                                          </p:val>
                                        </p:tav>
                                        <p:tav tm="100000">
                                          <p:val>
                                            <p:strVal val="#ppt_w"/>
                                          </p:val>
                                        </p:tav>
                                      </p:tavLst>
                                    </p:anim>
                                    <p:anim calcmode="lin" valueType="num">
                                      <p:cBhvr>
                                        <p:cTn id="39" dur="1000" fill="hold"/>
                                        <p:tgtEl>
                                          <p:spTgt spid="10"/>
                                        </p:tgtEl>
                                        <p:attrNameLst>
                                          <p:attrName>ppt_h</p:attrName>
                                        </p:attrNameLst>
                                      </p:cBhvr>
                                      <p:tavLst>
                                        <p:tav tm="0">
                                          <p:val>
                                            <p:strVal val="#ppt_h"/>
                                          </p:val>
                                        </p:tav>
                                        <p:tav tm="100000">
                                          <p:val>
                                            <p:strVal val="#ppt_h"/>
                                          </p:val>
                                        </p:tav>
                                      </p:tavLst>
                                    </p:anim>
                                    <p:animEffect transition="in" filter="fade">
                                      <p:cBhvr>
                                        <p:cTn id="40" dur="1000"/>
                                        <p:tgtEl>
                                          <p:spTgt spid="10"/>
                                        </p:tgtEl>
                                      </p:cBhvr>
                                    </p:animEffect>
                                  </p:childTnLst>
                                </p:cTn>
                              </p:par>
                            </p:childTnLst>
                          </p:cTn>
                        </p:par>
                      </p:childTnLst>
                    </p:cTn>
                  </p:par>
                  <p:par>
                    <p:cTn id="41" fill="hold">
                      <p:stCondLst>
                        <p:cond delay="indefinite"/>
                      </p:stCondLst>
                      <p:childTnLst>
                        <p:par>
                          <p:cTn id="42" fill="hold">
                            <p:stCondLst>
                              <p:cond delay="0"/>
                            </p:stCondLst>
                            <p:childTnLst>
                              <p:par>
                                <p:cTn id="43" presetID="2" presetClass="entr" presetSubtype="8" decel="80000" fill="hold" grpId="0" nodeType="clickEffect">
                                  <p:stCondLst>
                                    <p:cond delay="0"/>
                                  </p:stCondLst>
                                  <p:childTnLst>
                                    <p:set>
                                      <p:cBhvr>
                                        <p:cTn id="44" dur="1" fill="hold">
                                          <p:stCondLst>
                                            <p:cond delay="0"/>
                                          </p:stCondLst>
                                        </p:cTn>
                                        <p:tgtEl>
                                          <p:spTgt spid="3">
                                            <p:txEl>
                                              <p:pRg st="3" end="3"/>
                                            </p:txEl>
                                          </p:spTgt>
                                        </p:tgtEl>
                                        <p:attrNameLst>
                                          <p:attrName>style.visibility</p:attrName>
                                        </p:attrNameLst>
                                      </p:cBhvr>
                                      <p:to>
                                        <p:strVal val="visible"/>
                                      </p:to>
                                    </p:set>
                                    <p:anim calcmode="lin" valueType="num">
                                      <p:cBhvr additive="base">
                                        <p:cTn id="45" dur="500" fill="hold"/>
                                        <p:tgtEl>
                                          <p:spTgt spid="3">
                                            <p:txEl>
                                              <p:pRg st="3" end="3"/>
                                            </p:txEl>
                                          </p:spTgt>
                                        </p:tgtEl>
                                        <p:attrNameLst>
                                          <p:attrName>ppt_x</p:attrName>
                                        </p:attrNameLst>
                                      </p:cBhvr>
                                      <p:tavLst>
                                        <p:tav tm="0">
                                          <p:val>
                                            <p:strVal val="0-#ppt_w/2"/>
                                          </p:val>
                                        </p:tav>
                                        <p:tav tm="100000">
                                          <p:val>
                                            <p:strVal val="#ppt_x"/>
                                          </p:val>
                                        </p:tav>
                                      </p:tavLst>
                                    </p:anim>
                                    <p:anim calcmode="lin" valueType="num">
                                      <p:cBhvr additive="base">
                                        <p:cTn id="46" dur="500" fill="hold"/>
                                        <p:tgtEl>
                                          <p:spTgt spid="3">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6" presetClass="entr" presetSubtype="16" fill="hold" grpId="0" nodeType="clickEffect">
                                  <p:stCondLst>
                                    <p:cond delay="0"/>
                                  </p:stCondLst>
                                  <p:childTnLst>
                                    <p:set>
                                      <p:cBhvr>
                                        <p:cTn id="50" dur="1" fill="hold">
                                          <p:stCondLst>
                                            <p:cond delay="0"/>
                                          </p:stCondLst>
                                        </p:cTn>
                                        <p:tgtEl>
                                          <p:spTgt spid="11"/>
                                        </p:tgtEl>
                                        <p:attrNameLst>
                                          <p:attrName>style.visibility</p:attrName>
                                        </p:attrNameLst>
                                      </p:cBhvr>
                                      <p:to>
                                        <p:strVal val="visible"/>
                                      </p:to>
                                    </p:set>
                                    <p:animEffect transition="in" filter="circle(in)">
                                      <p:cBhvr>
                                        <p:cTn id="51"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animBg="1"/>
      <p:bldP spid="5" grpId="0" uiExpand="1" animBg="1"/>
      <p:bldP spid="7" grpId="0" uiExpand="1" animBg="1"/>
      <p:bldP spid="8" grpId="0" uiExpand="1" animBg="1"/>
      <p:bldP spid="10" grpId="0" uiExpand="1"/>
      <p:bldP spid="11"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16908121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Backup Slides</a:t>
            </a:r>
            <a:endParaRPr lang="en-US" dirty="0"/>
          </a:p>
        </p:txBody>
      </p:sp>
      <p:sp>
        <p:nvSpPr>
          <p:cNvPr id="3" name="Content Placeholder 2"/>
          <p:cNvSpPr>
            <a:spLocks noGrp="1"/>
          </p:cNvSpPr>
          <p:nvPr>
            <p:ph idx="1"/>
          </p:nvPr>
        </p:nvSpPr>
        <p:spPr/>
        <p:txBody>
          <a:bodyPr/>
          <a:lstStyle/>
          <a:p>
            <a:endParaRPr lang="en-US" dirty="0"/>
          </a:p>
        </p:txBody>
      </p:sp>
      <p:pic>
        <p:nvPicPr>
          <p:cNvPr id="4" name="Picture 15" descr="C:\Users\Class2014\Documents\Dropbox\ModelTalk\img\earth no bg.png"/>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a:stretch/>
        </p:blipFill>
        <p:spPr bwMode="auto">
          <a:xfrm>
            <a:off x="685800" y="3405249"/>
            <a:ext cx="2877312" cy="29016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592556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Modern Models</a:t>
            </a:r>
            <a:endParaRPr lang="en-US" dirty="0"/>
          </a:p>
        </p:txBody>
      </p:sp>
      <p:sp>
        <p:nvSpPr>
          <p:cNvPr id="3" name="Content Placeholder 2"/>
          <p:cNvSpPr>
            <a:spLocks noGrp="1"/>
          </p:cNvSpPr>
          <p:nvPr>
            <p:ph idx="1"/>
          </p:nvPr>
        </p:nvSpPr>
        <p:spPr>
          <a:xfrm>
            <a:off x="304800" y="1219200"/>
            <a:ext cx="8610600" cy="5486400"/>
          </a:xfrm>
        </p:spPr>
        <p:txBody>
          <a:bodyPr>
            <a:normAutofit/>
          </a:bodyPr>
          <a:lstStyle/>
          <a:p>
            <a:r>
              <a:rPr lang="en-US" sz="2400" dirty="0" smtClean="0"/>
              <a:t>Physics</a:t>
            </a:r>
          </a:p>
          <a:p>
            <a:pPr lvl="1"/>
            <a:r>
              <a:rPr lang="en-US" sz="2000" dirty="0" smtClean="0"/>
              <a:t>Prediction: What is the path of an electron?</a:t>
            </a:r>
          </a:p>
          <a:p>
            <a:pPr lvl="1"/>
            <a:r>
              <a:rPr lang="en-US" sz="2000" dirty="0" smtClean="0"/>
              <a:t>Explanation: What causes gravity?</a:t>
            </a:r>
          </a:p>
          <a:p>
            <a:pPr lvl="1"/>
            <a:r>
              <a:rPr lang="en-US" sz="2000" dirty="0" smtClean="0"/>
              <a:t>Intervention: If we build a rocket and ignite it, will it launch into orbit?</a:t>
            </a:r>
          </a:p>
          <a:p>
            <a:r>
              <a:rPr lang="en-US" sz="2400" dirty="0" smtClean="0"/>
              <a:t>Finance</a:t>
            </a:r>
          </a:p>
          <a:p>
            <a:pPr lvl="1"/>
            <a:r>
              <a:rPr lang="en-US" sz="2000" dirty="0" smtClean="0"/>
              <a:t>What will the value of Apple be in 3 months?</a:t>
            </a:r>
          </a:p>
          <a:p>
            <a:pPr lvl="1"/>
            <a:r>
              <a:rPr lang="en-US" sz="2000" dirty="0" smtClean="0"/>
              <a:t>What circumstances led to the 2008 crash?</a:t>
            </a:r>
          </a:p>
          <a:p>
            <a:pPr lvl="1"/>
            <a:r>
              <a:rPr lang="en-US" sz="2000" dirty="0" smtClean="0"/>
              <a:t>If the Federal Reserve repurchases treasury bonds, will inflation decrease?</a:t>
            </a:r>
          </a:p>
          <a:p>
            <a:r>
              <a:rPr lang="en-US" sz="2400" dirty="0" smtClean="0"/>
              <a:t>Music</a:t>
            </a:r>
          </a:p>
          <a:p>
            <a:pPr lvl="1"/>
            <a:r>
              <a:rPr lang="en-US" sz="2000" dirty="0" smtClean="0"/>
              <a:t>How will it sound if a violin plays A, a Flute plays B, a Cello plays C, …</a:t>
            </a:r>
          </a:p>
          <a:p>
            <a:pPr lvl="1"/>
            <a:r>
              <a:rPr lang="en-US" sz="2000" dirty="0" smtClean="0"/>
              <a:t>What leads an audience to most appreciate a sound? [psychology]</a:t>
            </a:r>
          </a:p>
          <a:p>
            <a:pPr lvl="1"/>
            <a:r>
              <a:rPr lang="en-US" sz="2000" dirty="0" smtClean="0"/>
              <a:t>If we change the increase a tune’s time signature, will it appear faster?</a:t>
            </a:r>
          </a:p>
          <a:p>
            <a:r>
              <a:rPr lang="en-US" sz="2400" dirty="0" smtClean="0"/>
              <a:t>Love, History, Biology, Mathematics, Engineering, Health, …….</a:t>
            </a:r>
            <a:endParaRPr lang="en-US" sz="2000" dirty="0"/>
          </a:p>
        </p:txBody>
      </p:sp>
    </p:spTree>
    <p:extLst>
      <p:ext uri="{BB962C8B-B14F-4D97-AF65-F5344CB8AC3E}">
        <p14:creationId xmlns:p14="http://schemas.microsoft.com/office/powerpoint/2010/main" val="149731275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Luddite anti-technology</a:t>
            </a:r>
          </a:p>
          <a:p>
            <a:pPr lvl="1"/>
            <a:r>
              <a:rPr lang="en-US" dirty="0" smtClean="0"/>
              <a:t>Without tech. progress, will hit the hard Earth resource limit </a:t>
            </a:r>
            <a:r>
              <a:rPr lang="en-US" dirty="0" smtClean="0">
                <a:sym typeface="Wingdings" panose="05000000000000000000" pitchFamily="2" charset="2"/>
              </a:rPr>
              <a:t> stops human growth, at great cost of minimum </a:t>
            </a:r>
            <a:r>
              <a:rPr lang="en-US" dirty="0" err="1" smtClean="0">
                <a:sym typeface="Wingdings" panose="05000000000000000000" pitchFamily="2" charset="2"/>
              </a:rPr>
              <a:t>QoL</a:t>
            </a:r>
            <a:r>
              <a:rPr lang="en-US" dirty="0" smtClean="0">
                <a:sym typeface="Wingdings" panose="05000000000000000000" pitchFamily="2" charset="2"/>
              </a:rPr>
              <a:t> (crime, overcrowding, …)</a:t>
            </a:r>
            <a:endParaRPr lang="en-US" dirty="0"/>
          </a:p>
        </p:txBody>
      </p:sp>
    </p:spTree>
    <p:extLst>
      <p:ext uri="{BB962C8B-B14F-4D97-AF65-F5344CB8AC3E}">
        <p14:creationId xmlns:p14="http://schemas.microsoft.com/office/powerpoint/2010/main" val="26151453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First Modelers</a:t>
            </a:r>
            <a:endParaRPr lang="en-US" dirty="0"/>
          </a:p>
        </p:txBody>
      </p:sp>
      <p:pic>
        <p:nvPicPr>
          <p:cNvPr id="2054" name="Picture 6" descr="1440x900 Clouds over plain"/>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3657600" y="3350654"/>
            <a:ext cx="5245994" cy="3278746"/>
          </a:xfrm>
          <a:prstGeom prst="rect">
            <a:avLst/>
          </a:prstGeom>
          <a:noFill/>
          <a:extLst>
            <a:ext uri="{909E8E84-426E-40DD-AFC4-6F175D3DCCD1}">
              <a14:hiddenFill xmlns:a14="http://schemas.microsoft.com/office/drawing/2010/main">
                <a:solidFill>
                  <a:srgbClr val="FFFFFF"/>
                </a:solidFill>
              </a14:hiddenFill>
            </a:ext>
          </a:extLst>
        </p:spPr>
      </p:pic>
      <p:pic>
        <p:nvPicPr>
          <p:cNvPr id="2055" name="Picture 7" descr="C:\Users\Class2014\AppData\Local\Microsoft\Windows\Temporary Internet Files\Content.IE5\G6RLGSL0\MC900356157[1].wmf"/>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5766101" y="5533857"/>
            <a:ext cx="829818" cy="906628"/>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http://upload.wikimedia.org/wikipedia/commons/9/9c/Negritos.png"/>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a:stretch/>
        </p:blipFill>
        <p:spPr bwMode="auto">
          <a:xfrm>
            <a:off x="4086351" y="5257799"/>
            <a:ext cx="956150" cy="118268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34804" y="1099066"/>
            <a:ext cx="6505563" cy="1938992"/>
          </a:xfrm>
          <a:prstGeom prst="rect">
            <a:avLst/>
          </a:prstGeom>
          <a:noFill/>
        </p:spPr>
        <p:txBody>
          <a:bodyPr wrap="none" rtlCol="0">
            <a:spAutoFit/>
          </a:bodyPr>
          <a:lstStyle/>
          <a:p>
            <a:r>
              <a:rPr lang="en-US" sz="2400" b="1" u="sng" dirty="0" smtClean="0"/>
              <a:t>Goal: </a:t>
            </a:r>
            <a:r>
              <a:rPr lang="en-US" sz="2400" b="1" u="sng" cap="small" dirty="0" smtClean="0"/>
              <a:t>Food</a:t>
            </a:r>
            <a:r>
              <a:rPr lang="en-US" sz="2400" b="1" u="sng" dirty="0" smtClean="0"/>
              <a:t>!</a:t>
            </a:r>
          </a:p>
          <a:p>
            <a:pPr marL="285750" indent="-285750">
              <a:buFont typeface="Arial" pitchFamily="34" charset="0"/>
              <a:buChar char="•"/>
            </a:pPr>
            <a:r>
              <a:rPr lang="en-US" sz="2400" dirty="0" smtClean="0"/>
              <a:t>Where will deer be given current conditions?</a:t>
            </a:r>
          </a:p>
          <a:p>
            <a:pPr marL="285750" indent="-285750">
              <a:buFont typeface="Arial" pitchFamily="34" charset="0"/>
              <a:buChar char="•"/>
            </a:pPr>
            <a:r>
              <a:rPr lang="en-US" sz="2400" dirty="0" smtClean="0"/>
              <a:t>What conditions will make deer </a:t>
            </a:r>
            <a:br>
              <a:rPr lang="en-US" sz="2400" dirty="0" smtClean="0"/>
            </a:br>
            <a:r>
              <a:rPr lang="en-US" sz="2400" dirty="0" smtClean="0"/>
              <a:t>	most likely move under the trap?</a:t>
            </a:r>
            <a:endParaRPr lang="en-US" sz="2400" dirty="0"/>
          </a:p>
          <a:p>
            <a:pPr marL="285750" indent="-285750">
              <a:buFont typeface="Arial" pitchFamily="34" charset="0"/>
              <a:buChar char="•"/>
            </a:pPr>
            <a:r>
              <a:rPr lang="en-US" sz="2400" dirty="0" smtClean="0"/>
              <a:t>If I make a noise, will deer move under the trap?</a:t>
            </a:r>
          </a:p>
        </p:txBody>
      </p:sp>
      <p:sp>
        <p:nvSpPr>
          <p:cNvPr id="8" name="TextBox 7"/>
          <p:cNvSpPr txBox="1"/>
          <p:nvPr/>
        </p:nvSpPr>
        <p:spPr>
          <a:xfrm>
            <a:off x="6553200" y="1514767"/>
            <a:ext cx="2323072" cy="1585049"/>
          </a:xfrm>
          <a:prstGeom prst="rect">
            <a:avLst/>
          </a:prstGeom>
          <a:noFill/>
        </p:spPr>
        <p:txBody>
          <a:bodyPr wrap="none" rtlCol="0">
            <a:spAutoFit/>
          </a:bodyPr>
          <a:lstStyle/>
          <a:p>
            <a:pPr marL="230188" indent="-230188">
              <a:buFont typeface="Wingdings" pitchFamily="2" charset="2"/>
              <a:buChar char="Ø"/>
            </a:pPr>
            <a:r>
              <a:rPr lang="en-US" sz="2800" b="1" dirty="0" smtClean="0"/>
              <a:t>Prediction</a:t>
            </a:r>
          </a:p>
          <a:p>
            <a:pPr marL="230188" indent="-230188">
              <a:buFont typeface="Wingdings" pitchFamily="2" charset="2"/>
              <a:buChar char="Ø"/>
            </a:pPr>
            <a:endParaRPr lang="en-US" sz="500" b="1" dirty="0" smtClean="0"/>
          </a:p>
          <a:p>
            <a:pPr marL="230188" indent="-230188">
              <a:buFont typeface="Wingdings" pitchFamily="2" charset="2"/>
              <a:buChar char="Ø"/>
            </a:pPr>
            <a:r>
              <a:rPr lang="en-US" sz="2800" b="1" dirty="0" smtClean="0"/>
              <a:t>Explanation</a:t>
            </a:r>
            <a:br>
              <a:rPr lang="en-US" sz="2800" b="1" dirty="0" smtClean="0"/>
            </a:br>
            <a:endParaRPr lang="en-US" sz="500" b="1" dirty="0" smtClean="0"/>
          </a:p>
          <a:p>
            <a:pPr marL="230188" indent="-230188">
              <a:buFont typeface="Wingdings" pitchFamily="2" charset="2"/>
              <a:buChar char="Ø"/>
            </a:pPr>
            <a:r>
              <a:rPr lang="en-US" sz="2800" b="1" dirty="0" smtClean="0"/>
              <a:t>Intervention</a:t>
            </a:r>
          </a:p>
        </p:txBody>
      </p:sp>
      <p:sp>
        <p:nvSpPr>
          <p:cNvPr id="12" name="Rounded Rectangular Callout 11"/>
          <p:cNvSpPr/>
          <p:nvPr/>
        </p:nvSpPr>
        <p:spPr>
          <a:xfrm>
            <a:off x="7787452" y="5282213"/>
            <a:ext cx="571500" cy="609600"/>
          </a:xfrm>
          <a:prstGeom prst="wedgeRoundRectCallout">
            <a:avLst>
              <a:gd name="adj1" fmla="val -39765"/>
              <a:gd name="adj2" fmla="val 66981"/>
              <a:gd name="adj3" fmla="val 16667"/>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smtClean="0"/>
              <a:t>!!</a:t>
            </a:r>
            <a:endParaRPr lang="en-US" sz="2800" b="1" dirty="0"/>
          </a:p>
        </p:txBody>
      </p:sp>
      <p:cxnSp>
        <p:nvCxnSpPr>
          <p:cNvPr id="15" name="Straight Connector 14"/>
          <p:cNvCxnSpPr/>
          <p:nvPr/>
        </p:nvCxnSpPr>
        <p:spPr>
          <a:xfrm flipV="1">
            <a:off x="5360634" y="3810000"/>
            <a:ext cx="0" cy="1524000"/>
          </a:xfrm>
          <a:prstGeom prst="line">
            <a:avLst/>
          </a:prstGeom>
          <a:ln w="5080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flipH="1">
            <a:off x="5334001" y="3810000"/>
            <a:ext cx="847009" cy="0"/>
          </a:xfrm>
          <a:prstGeom prst="line">
            <a:avLst/>
          </a:prstGeom>
          <a:ln w="5080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pic>
        <p:nvPicPr>
          <p:cNvPr id="2061" name="Picture 13" descr="C:\Users\Class2014\Desktop\crate.png"/>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rot="10800000">
            <a:off x="5656422" y="3532440"/>
            <a:ext cx="1049177" cy="1049177"/>
          </a:xfrm>
          <a:prstGeom prst="rect">
            <a:avLst/>
          </a:prstGeom>
          <a:noFill/>
          <a:extLst>
            <a:ext uri="{909E8E84-426E-40DD-AFC4-6F175D3DCCD1}">
              <a14:hiddenFill xmlns:a14="http://schemas.microsoft.com/office/drawing/2010/main">
                <a:solidFill>
                  <a:srgbClr val="FFFFFF"/>
                </a:solidFill>
              </a14:hiddenFill>
            </a:ext>
          </a:extLst>
        </p:spPr>
      </p:pic>
      <p:sp>
        <p:nvSpPr>
          <p:cNvPr id="20" name="Left Arrow 19"/>
          <p:cNvSpPr/>
          <p:nvPr/>
        </p:nvSpPr>
        <p:spPr>
          <a:xfrm>
            <a:off x="6781800" y="5000457"/>
            <a:ext cx="990600" cy="533400"/>
          </a:xfrm>
          <a:prstGeom prst="left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a:t>
            </a:r>
            <a:endParaRPr lang="en-US" b="1" dirty="0"/>
          </a:p>
        </p:txBody>
      </p:sp>
      <p:sp>
        <p:nvSpPr>
          <p:cNvPr id="23" name="Rectangle 22"/>
          <p:cNvSpPr/>
          <p:nvPr/>
        </p:nvSpPr>
        <p:spPr>
          <a:xfrm>
            <a:off x="5909140" y="4343400"/>
            <a:ext cx="543740" cy="923330"/>
          </a:xfrm>
          <a:prstGeom prst="rect">
            <a:avLst/>
          </a:prstGeom>
          <a:gradFill flip="none" rotWithShape="1">
            <a:gsLst>
              <a:gs pos="85000">
                <a:schemeClr val="accent1">
                  <a:tint val="66000"/>
                  <a:satMod val="160000"/>
                  <a:alpha val="5000"/>
                </a:schemeClr>
              </a:gs>
              <a:gs pos="0">
                <a:schemeClr val="accent1">
                  <a:tint val="23500"/>
                  <a:satMod val="160000"/>
                  <a:alpha val="95000"/>
                </a:schemeClr>
              </a:gs>
            </a:gsLst>
            <a:path path="circle">
              <a:fillToRect l="50000" t="50000" r="50000" b="50000"/>
            </a:path>
            <a:tileRect/>
          </a:gradFill>
        </p:spPr>
        <p:txBody>
          <a:bodyPr wrap="none" lIns="91440" tIns="45720" rIns="91440" bIns="45720">
            <a:spAutoFit/>
          </a:bodyPr>
          <a:lstStyle/>
          <a:p>
            <a:pPr algn="ctr"/>
            <a:r>
              <a:rPr lang="en-US" sz="5400" b="1" spc="300" dirty="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rPr>
              <a:t>?</a:t>
            </a:r>
            <a:endParaRPr lang="en-US" sz="5400" b="1" cap="none" spc="300" dirty="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endParaRPr>
          </a:p>
        </p:txBody>
      </p:sp>
      <p:pic>
        <p:nvPicPr>
          <p:cNvPr id="2066" name="Picture 18"/>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228599" y="4057650"/>
            <a:ext cx="2428875" cy="590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67" name="Picture 19"/>
          <p:cNvPicPr>
            <a:picLocks noChangeAspect="1" noChangeArrowheads="1"/>
          </p:cNvPicPr>
          <p:nvPr/>
        </p:nvPicPr>
        <p:blipFill>
          <a:blip r:embed="rId8">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a:ext>
            </a:extLst>
          </a:blip>
          <a:srcRect/>
          <a:stretch>
            <a:fillRect/>
          </a:stretch>
        </p:blipFill>
        <p:spPr bwMode="auto">
          <a:xfrm>
            <a:off x="0" y="4788458"/>
            <a:ext cx="4095750" cy="790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68" name="Picture 20"/>
          <p:cNvPicPr>
            <a:picLocks noChangeAspect="1" noChangeArrowheads="1"/>
          </p:cNvPicPr>
          <p:nvPr/>
        </p:nvPicPr>
        <p:blipFill>
          <a:blip r:embed="rId10">
            <a:extLst>
              <a:ext uri="{BEBA8EAE-BF5A-486C-A8C5-ECC9F3942E4B}">
                <a14:imgProps xmlns:a14="http://schemas.microsoft.com/office/drawing/2010/main">
                  <a14:imgLayer r:embed="rId11">
                    <a14:imgEffect>
                      <a14:brightnessContrast contrast="-40000"/>
                    </a14:imgEffect>
                  </a14:imgLayer>
                </a14:imgProps>
              </a:ext>
              <a:ext uri="{28A0092B-C50C-407E-A947-70E740481C1C}">
                <a14:useLocalDpi xmlns:a14="http://schemas.microsoft.com/office/drawing/2010/main"/>
              </a:ext>
            </a:extLst>
          </a:blip>
          <a:srcRect/>
          <a:stretch>
            <a:fillRect/>
          </a:stretch>
        </p:blipFill>
        <p:spPr bwMode="auto">
          <a:xfrm>
            <a:off x="228599" y="5715000"/>
            <a:ext cx="3733800" cy="533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4" name="TextBox 23"/>
          <p:cNvSpPr txBox="1"/>
          <p:nvPr/>
        </p:nvSpPr>
        <p:spPr>
          <a:xfrm>
            <a:off x="381000" y="3009219"/>
            <a:ext cx="2831801" cy="523220"/>
          </a:xfrm>
          <a:prstGeom prst="rect">
            <a:avLst/>
          </a:prstGeom>
          <a:noFill/>
        </p:spPr>
        <p:txBody>
          <a:bodyPr wrap="none" rtlCol="0">
            <a:spAutoFit/>
          </a:bodyPr>
          <a:lstStyle/>
          <a:p>
            <a:r>
              <a:rPr lang="en-US" sz="2800" b="1" u="sng" dirty="0" smtClean="0"/>
              <a:t>Inference Queries</a:t>
            </a:r>
            <a:endParaRPr lang="en-US" sz="2800" b="1" u="sng" dirty="0"/>
          </a:p>
        </p:txBody>
      </p:sp>
      <p:sp>
        <p:nvSpPr>
          <p:cNvPr id="3" name="TextBox 2"/>
          <p:cNvSpPr txBox="1"/>
          <p:nvPr/>
        </p:nvSpPr>
        <p:spPr>
          <a:xfrm>
            <a:off x="1676400" y="3569306"/>
            <a:ext cx="1799467" cy="461665"/>
          </a:xfrm>
          <a:prstGeom prst="rect">
            <a:avLst/>
          </a:prstGeom>
          <a:noFill/>
        </p:spPr>
        <p:txBody>
          <a:bodyPr wrap="none" rtlCol="0">
            <a:spAutoFit/>
          </a:bodyPr>
          <a:lstStyle/>
          <a:p>
            <a:r>
              <a:rPr lang="en-US" sz="2400" i="1" dirty="0" smtClean="0"/>
              <a:t>Computable!</a:t>
            </a:r>
            <a:endParaRPr lang="en-US" sz="2400" i="1" dirty="0"/>
          </a:p>
        </p:txBody>
      </p:sp>
    </p:spTree>
    <p:extLst>
      <p:ext uri="{BB962C8B-B14F-4D97-AF65-F5344CB8AC3E}">
        <p14:creationId xmlns:p14="http://schemas.microsoft.com/office/powerpoint/2010/main" val="669699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par>
                                <p:cTn id="11" presetID="37" presetClass="path" presetSubtype="0" accel="50000" decel="50000" fill="hold" nodeType="withEffect">
                                  <p:stCondLst>
                                    <p:cond delay="0"/>
                                  </p:stCondLst>
                                  <p:childTnLst>
                                    <p:animMotion origin="layout" path="M 1.11022E-16 -4.66574E-6 L 0.07309 0.00995 C 0.08854 0.01273 0.10938 0.00856 0.13038 -0.00069 C 0.15417 -0.0111 0.17188 -0.02405 0.18316 -0.03863 L 0.23733 -0.10455 " pathEditMode="relative" rAng="-1096880" ptsTypes="FffFF">
                                      <p:cBhvr>
                                        <p:cTn id="12" dur="2000" fill="hold"/>
                                        <p:tgtEl>
                                          <p:spTgt spid="2055"/>
                                        </p:tgtEl>
                                        <p:attrNameLst>
                                          <p:attrName>ppt_x</p:attrName>
                                          <p:attrName>ppt_y</p:attrName>
                                        </p:attrNameLst>
                                      </p:cBhvr>
                                      <p:rCtr x="12500" y="-2683"/>
                                    </p:animMotion>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06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
                                            <p:txEl>
                                              <p:pRg st="2" end="2"/>
                                            </p:txEl>
                                          </p:spTgt>
                                        </p:tgtEl>
                                        <p:attrNameLst>
                                          <p:attrName>style.visibility</p:attrName>
                                        </p:attrNameLst>
                                      </p:cBhvr>
                                      <p:to>
                                        <p:strVal val="visible"/>
                                      </p:to>
                                    </p:set>
                                  </p:childTnLst>
                                </p:cTn>
                              </p:par>
                            </p:childTnLst>
                          </p:cTn>
                        </p:par>
                        <p:par>
                          <p:cTn id="25" fill="hold">
                            <p:stCondLst>
                              <p:cond delay="0"/>
                            </p:stCondLst>
                            <p:childTnLst>
                              <p:par>
                                <p:cTn id="26" presetID="1" presetClass="entr" presetSubtype="0" fill="hold" grpId="0" nodeType="afterEffect">
                                  <p:stCondLst>
                                    <p:cond delay="0"/>
                                  </p:stCondLst>
                                  <p:childTnLst>
                                    <p:set>
                                      <p:cBhvr>
                                        <p:cTn id="27" dur="1" fill="hold">
                                          <p:stCondLst>
                                            <p:cond delay="0"/>
                                          </p:stCondLst>
                                        </p:cTn>
                                        <p:tgtEl>
                                          <p:spTgt spid="20"/>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xit" presetSubtype="0" fill="hold" grpId="1" nodeType="clickEffect">
                                  <p:stCondLst>
                                    <p:cond delay="0"/>
                                  </p:stCondLst>
                                  <p:childTnLst>
                                    <p:set>
                                      <p:cBhvr>
                                        <p:cTn id="31" dur="1" fill="hold">
                                          <p:stCondLst>
                                            <p:cond delay="0"/>
                                          </p:stCondLst>
                                        </p:cTn>
                                        <p:tgtEl>
                                          <p:spTgt spid="20"/>
                                        </p:tgtEl>
                                        <p:attrNameLst>
                                          <p:attrName>style.visibility</p:attrName>
                                        </p:attrNameLst>
                                      </p:cBhvr>
                                      <p:to>
                                        <p:strVal val="hidden"/>
                                      </p:to>
                                    </p:set>
                                  </p:childTnLst>
                                </p:cTn>
                              </p:par>
                            </p:childTnLst>
                          </p:cTn>
                        </p:par>
                        <p:par>
                          <p:cTn id="32" fill="hold">
                            <p:stCondLst>
                              <p:cond delay="0"/>
                            </p:stCondLst>
                            <p:childTnLst>
                              <p:par>
                                <p:cTn id="33" presetID="1" presetClass="entr" presetSubtype="0" fill="hold" grpId="0" nodeType="afterEffect">
                                  <p:stCondLst>
                                    <p:cond delay="0"/>
                                  </p:stCondLst>
                                  <p:childTnLst>
                                    <p:set>
                                      <p:cBhvr>
                                        <p:cTn id="3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63" presetClass="path" presetSubtype="0" decel="50000" fill="hold" nodeType="clickEffect">
                                  <p:stCondLst>
                                    <p:cond delay="0"/>
                                  </p:stCondLst>
                                  <p:childTnLst>
                                    <p:animMotion origin="layout" path="M -1.94444E-6 4.01804E-6 L 0.2842 0.03608 " pathEditMode="relative" rAng="0" ptsTypes="AA">
                                      <p:cBhvr>
                                        <p:cTn id="38" dur="1000" fill="hold"/>
                                        <p:tgtEl>
                                          <p:spTgt spid="2050"/>
                                        </p:tgtEl>
                                        <p:attrNameLst>
                                          <p:attrName>ppt_x</p:attrName>
                                          <p:attrName>ppt_y</p:attrName>
                                        </p:attrNameLst>
                                      </p:cBhvr>
                                      <p:rCtr x="14201" y="1804"/>
                                    </p:animMotion>
                                  </p:childTnLst>
                                </p:cTn>
                              </p:par>
                              <p:par>
                                <p:cTn id="39" presetID="45" presetClass="entr" presetSubtype="0" fill="hold" grpId="0" nodeType="withEffect">
                                  <p:stCondLst>
                                    <p:cond delay="0"/>
                                  </p:stCondLst>
                                  <p:childTnLst>
                                    <p:set>
                                      <p:cBhvr>
                                        <p:cTn id="40" dur="1" fill="hold">
                                          <p:stCondLst>
                                            <p:cond delay="0"/>
                                          </p:stCondLst>
                                        </p:cTn>
                                        <p:tgtEl>
                                          <p:spTgt spid="12"/>
                                        </p:tgtEl>
                                        <p:attrNameLst>
                                          <p:attrName>style.visibility</p:attrName>
                                        </p:attrNameLst>
                                      </p:cBhvr>
                                      <p:to>
                                        <p:strVal val="visible"/>
                                      </p:to>
                                    </p:set>
                                    <p:animEffect transition="in" filter="fade">
                                      <p:cBhvr>
                                        <p:cTn id="41" dur="1000"/>
                                        <p:tgtEl>
                                          <p:spTgt spid="12"/>
                                        </p:tgtEl>
                                      </p:cBhvr>
                                    </p:animEffect>
                                    <p:anim calcmode="lin" valueType="num">
                                      <p:cBhvr>
                                        <p:cTn id="42" dur="1000" fill="hold"/>
                                        <p:tgtEl>
                                          <p:spTgt spid="12"/>
                                        </p:tgtEl>
                                        <p:attrNameLst>
                                          <p:attrName>ppt_w</p:attrName>
                                        </p:attrNameLst>
                                      </p:cBhvr>
                                      <p:tavLst>
                                        <p:tav tm="0" fmla="#ppt_w*sin(2.5*pi*$)">
                                          <p:val>
                                            <p:fltVal val="0"/>
                                          </p:val>
                                        </p:tav>
                                        <p:tav tm="100000">
                                          <p:val>
                                            <p:fltVal val="1"/>
                                          </p:val>
                                        </p:tav>
                                      </p:tavLst>
                                    </p:anim>
                                    <p:anim calcmode="lin" valueType="num">
                                      <p:cBhvr>
                                        <p:cTn id="43" dur="1000" fill="hold"/>
                                        <p:tgtEl>
                                          <p:spTgt spid="12"/>
                                        </p:tgtEl>
                                        <p:attrNameLst>
                                          <p:attrName>ppt_h</p:attrName>
                                        </p:attrNameLst>
                                      </p:cBhvr>
                                      <p:tavLst>
                                        <p:tav tm="0">
                                          <p:val>
                                            <p:strVal val="#ppt_h"/>
                                          </p:val>
                                        </p:tav>
                                        <p:tav tm="100000">
                                          <p:val>
                                            <p:strVal val="#ppt_h"/>
                                          </p:val>
                                        </p:tav>
                                      </p:tavLst>
                                    </p:anim>
                                  </p:childTnLst>
                                </p:cTn>
                              </p:par>
                              <p:par>
                                <p:cTn id="44" presetID="35" presetClass="path" presetSubtype="0" accel="24000" decel="50000" fill="hold" nodeType="withEffect">
                                  <p:stCondLst>
                                    <p:cond delay="250"/>
                                  </p:stCondLst>
                                  <p:childTnLst>
                                    <p:animMotion origin="layout" path="M 0.23732 -0.10463 L -0.00087 -0.12848 " pathEditMode="relative" rAng="0" ptsTypes="AA">
                                      <p:cBhvr>
                                        <p:cTn id="45" dur="2000" fill="hold"/>
                                        <p:tgtEl>
                                          <p:spTgt spid="2055"/>
                                        </p:tgtEl>
                                        <p:attrNameLst>
                                          <p:attrName>ppt_x</p:attrName>
                                          <p:attrName>ppt_y</p:attrName>
                                        </p:attrNameLst>
                                      </p:cBhvr>
                                      <p:rCtr x="-11910" y="-1204"/>
                                    </p:animMotion>
                                  </p:childTnLst>
                                </p:cTn>
                              </p:par>
                            </p:childTnLst>
                          </p:cTn>
                        </p:par>
                      </p:childTnLst>
                    </p:cTn>
                  </p:par>
                  <p:par>
                    <p:cTn id="46" fill="hold">
                      <p:stCondLst>
                        <p:cond delay="indefinite"/>
                      </p:stCondLst>
                      <p:childTnLst>
                        <p:par>
                          <p:cTn id="47" fill="hold">
                            <p:stCondLst>
                              <p:cond delay="0"/>
                            </p:stCondLst>
                            <p:childTnLst>
                              <p:par>
                                <p:cTn id="48" presetID="42" presetClass="path" presetSubtype="0" accel="50000" decel="50000" fill="hold" nodeType="clickEffect">
                                  <p:stCondLst>
                                    <p:cond delay="0"/>
                                  </p:stCondLst>
                                  <p:childTnLst>
                                    <p:animMotion origin="layout" path="M 1.94444E-6 4.81481E-6 L 1.94444E-6 0.10856 " pathEditMode="relative" rAng="0" ptsTypes="AA">
                                      <p:cBhvr>
                                        <p:cTn id="49" dur="1000" fill="hold"/>
                                        <p:tgtEl>
                                          <p:spTgt spid="2061"/>
                                        </p:tgtEl>
                                        <p:attrNameLst>
                                          <p:attrName>ppt_x</p:attrName>
                                          <p:attrName>ppt_y</p:attrName>
                                        </p:attrNameLst>
                                      </p:cBhvr>
                                      <p:rCtr x="0" y="5417"/>
                                    </p:animMotion>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grpId="0" nodeType="clickEffect">
                                  <p:stCondLst>
                                    <p:cond delay="0"/>
                                  </p:stCondLst>
                                  <p:childTnLst>
                                    <p:set>
                                      <p:cBhvr>
                                        <p:cTn id="53" dur="1" fill="hold">
                                          <p:stCondLst>
                                            <p:cond delay="0"/>
                                          </p:stCondLst>
                                        </p:cTn>
                                        <p:tgtEl>
                                          <p:spTgt spid="8">
                                            <p:txEl>
                                              <p:pRg st="0" end="0"/>
                                            </p:txEl>
                                          </p:spTgt>
                                        </p:tgtEl>
                                        <p:attrNameLst>
                                          <p:attrName>style.visibility</p:attrName>
                                        </p:attrNameLst>
                                      </p:cBhvr>
                                      <p:to>
                                        <p:strVal val="visible"/>
                                      </p:to>
                                    </p:set>
                                  </p:childTnLst>
                                </p:cTn>
                              </p:par>
                              <p:par>
                                <p:cTn id="54" presetID="1" presetClass="entr" presetSubtype="0" fill="hold" nodeType="withEffect">
                                  <p:stCondLst>
                                    <p:cond delay="0"/>
                                  </p:stCondLst>
                                  <p:childTnLst>
                                    <p:set>
                                      <p:cBhvr>
                                        <p:cTn id="55" dur="1" fill="hold">
                                          <p:stCondLst>
                                            <p:cond delay="0"/>
                                          </p:stCondLst>
                                        </p:cTn>
                                        <p:tgtEl>
                                          <p:spTgt spid="2066"/>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grpId="0" nodeType="clickEffect">
                                  <p:stCondLst>
                                    <p:cond delay="0"/>
                                  </p:stCondLst>
                                  <p:childTnLst>
                                    <p:set>
                                      <p:cBhvr>
                                        <p:cTn id="59" dur="1" fill="hold">
                                          <p:stCondLst>
                                            <p:cond delay="0"/>
                                          </p:stCondLst>
                                        </p:cTn>
                                        <p:tgtEl>
                                          <p:spTgt spid="8">
                                            <p:txEl>
                                              <p:pRg st="2" end="2"/>
                                            </p:txEl>
                                          </p:spTgt>
                                        </p:tgtEl>
                                        <p:attrNameLst>
                                          <p:attrName>style.visibility</p:attrName>
                                        </p:attrNameLst>
                                      </p:cBhvr>
                                      <p:to>
                                        <p:strVal val="visible"/>
                                      </p:to>
                                    </p:set>
                                  </p:childTnLst>
                                </p:cTn>
                              </p:par>
                              <p:par>
                                <p:cTn id="60" presetID="1" presetClass="entr" presetSubtype="0" fill="hold" nodeType="withEffect">
                                  <p:stCondLst>
                                    <p:cond delay="0"/>
                                  </p:stCondLst>
                                  <p:childTnLst>
                                    <p:set>
                                      <p:cBhvr>
                                        <p:cTn id="61" dur="1" fill="hold">
                                          <p:stCondLst>
                                            <p:cond delay="0"/>
                                          </p:stCondLst>
                                        </p:cTn>
                                        <p:tgtEl>
                                          <p:spTgt spid="2067"/>
                                        </p:tgtEl>
                                        <p:attrNameLst>
                                          <p:attrName>style.visibility</p:attrName>
                                        </p:attrNameLst>
                                      </p:cBhvr>
                                      <p:to>
                                        <p:strVal val="visible"/>
                                      </p:to>
                                    </p:set>
                                  </p:childTnLst>
                                </p:cTn>
                              </p:par>
                            </p:childTnLst>
                          </p:cTn>
                        </p:par>
                      </p:childTnLst>
                    </p:cTn>
                  </p:par>
                  <p:par>
                    <p:cTn id="62" fill="hold">
                      <p:stCondLst>
                        <p:cond delay="indefinite"/>
                      </p:stCondLst>
                      <p:childTnLst>
                        <p:par>
                          <p:cTn id="63" fill="hold">
                            <p:stCondLst>
                              <p:cond delay="0"/>
                            </p:stCondLst>
                            <p:childTnLst>
                              <p:par>
                                <p:cTn id="64" presetID="1" presetClass="entr" presetSubtype="0" fill="hold" grpId="0" nodeType="clickEffect">
                                  <p:stCondLst>
                                    <p:cond delay="0"/>
                                  </p:stCondLst>
                                  <p:childTnLst>
                                    <p:set>
                                      <p:cBhvr>
                                        <p:cTn id="65" dur="1" fill="hold">
                                          <p:stCondLst>
                                            <p:cond delay="0"/>
                                          </p:stCondLst>
                                        </p:cTn>
                                        <p:tgtEl>
                                          <p:spTgt spid="8">
                                            <p:txEl>
                                              <p:pRg st="3" end="3"/>
                                            </p:txEl>
                                          </p:spTgt>
                                        </p:tgtEl>
                                        <p:attrNameLst>
                                          <p:attrName>style.visibility</p:attrName>
                                        </p:attrNameLst>
                                      </p:cBhvr>
                                      <p:to>
                                        <p:strVal val="visible"/>
                                      </p:to>
                                    </p:set>
                                  </p:childTnLst>
                                </p:cTn>
                              </p:par>
                              <p:par>
                                <p:cTn id="66" presetID="1" presetClass="entr" presetSubtype="0" fill="hold" nodeType="withEffect">
                                  <p:stCondLst>
                                    <p:cond delay="0"/>
                                  </p:stCondLst>
                                  <p:childTnLst>
                                    <p:set>
                                      <p:cBhvr>
                                        <p:cTn id="67" dur="1" fill="hold">
                                          <p:stCondLst>
                                            <p:cond delay="0"/>
                                          </p:stCondLst>
                                        </p:cTn>
                                        <p:tgtEl>
                                          <p:spTgt spid="2068"/>
                                        </p:tgtEl>
                                        <p:attrNameLst>
                                          <p:attrName>style.visibility</p:attrName>
                                        </p:attrNameLst>
                                      </p:cBhvr>
                                      <p:to>
                                        <p:strVal val="visible"/>
                                      </p:to>
                                    </p:set>
                                  </p:childTnLst>
                                </p:cTn>
                              </p:par>
                            </p:childTnLst>
                          </p:cTn>
                        </p:par>
                      </p:childTnLst>
                    </p:cTn>
                  </p:par>
                  <p:par>
                    <p:cTn id="68" fill="hold">
                      <p:stCondLst>
                        <p:cond delay="indefinite"/>
                      </p:stCondLst>
                      <p:childTnLst>
                        <p:par>
                          <p:cTn id="69" fill="hold">
                            <p:stCondLst>
                              <p:cond delay="0"/>
                            </p:stCondLst>
                            <p:childTnLst>
                              <p:par>
                                <p:cTn id="70" presetID="22" presetClass="entr" presetSubtype="4" fill="hold" grpId="1" nodeType="clickEffect">
                                  <p:stCondLst>
                                    <p:cond delay="0"/>
                                  </p:stCondLst>
                                  <p:childTnLst>
                                    <p:set>
                                      <p:cBhvr>
                                        <p:cTn id="71" dur="1" fill="hold">
                                          <p:stCondLst>
                                            <p:cond delay="0"/>
                                          </p:stCondLst>
                                        </p:cTn>
                                        <p:tgtEl>
                                          <p:spTgt spid="24"/>
                                        </p:tgtEl>
                                        <p:attrNameLst>
                                          <p:attrName>style.visibility</p:attrName>
                                        </p:attrNameLst>
                                      </p:cBhvr>
                                      <p:to>
                                        <p:strVal val="visible"/>
                                      </p:to>
                                    </p:set>
                                    <p:animEffect transition="in" filter="wipe(down)">
                                      <p:cBhvr>
                                        <p:cTn id="72" dur="500"/>
                                        <p:tgtEl>
                                          <p:spTgt spid="24"/>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3"/>
                                        </p:tgtEl>
                                        <p:attrNameLst>
                                          <p:attrName>style.visibility</p:attrName>
                                        </p:attrNameLst>
                                      </p:cBhvr>
                                      <p:to>
                                        <p:strVal val="visible"/>
                                      </p:to>
                                    </p:set>
                                    <p:animEffect transition="in" filter="fade">
                                      <p:cBhvr>
                                        <p:cTn id="77" dur="500"/>
                                        <p:tgtEl>
                                          <p:spTgt spid="3"/>
                                        </p:tgtEl>
                                      </p:cBhvr>
                                    </p:animEffect>
                                  </p:childTnLst>
                                </p:cTn>
                              </p:par>
                            </p:childTnLst>
                          </p:cTn>
                        </p:par>
                      </p:childTnLst>
                    </p:cTn>
                  </p:par>
                  <p:par>
                    <p:cTn id="78" fill="hold">
                      <p:stCondLst>
                        <p:cond delay="indefinite"/>
                      </p:stCondLst>
                      <p:childTnLst>
                        <p:par>
                          <p:cTn id="79" fill="hold">
                            <p:stCondLst>
                              <p:cond delay="0"/>
                            </p:stCondLst>
                            <p:childTnLst>
                              <p:par>
                                <p:cTn id="80" presetID="53" presetClass="entr" presetSubtype="16" fill="hold" grpId="0" nodeType="clickEffect">
                                  <p:stCondLst>
                                    <p:cond delay="0"/>
                                  </p:stCondLst>
                                  <p:childTnLst>
                                    <p:set>
                                      <p:cBhvr>
                                        <p:cTn id="81" dur="1" fill="hold">
                                          <p:stCondLst>
                                            <p:cond delay="0"/>
                                          </p:stCondLst>
                                        </p:cTn>
                                        <p:tgtEl>
                                          <p:spTgt spid="23"/>
                                        </p:tgtEl>
                                        <p:attrNameLst>
                                          <p:attrName>style.visibility</p:attrName>
                                        </p:attrNameLst>
                                      </p:cBhvr>
                                      <p:to>
                                        <p:strVal val="visible"/>
                                      </p:to>
                                    </p:set>
                                    <p:anim calcmode="lin" valueType="num">
                                      <p:cBhvr>
                                        <p:cTn id="82" dur="500" fill="hold"/>
                                        <p:tgtEl>
                                          <p:spTgt spid="23"/>
                                        </p:tgtEl>
                                        <p:attrNameLst>
                                          <p:attrName>ppt_w</p:attrName>
                                        </p:attrNameLst>
                                      </p:cBhvr>
                                      <p:tavLst>
                                        <p:tav tm="0">
                                          <p:val>
                                            <p:fltVal val="0"/>
                                          </p:val>
                                        </p:tav>
                                        <p:tav tm="100000">
                                          <p:val>
                                            <p:strVal val="#ppt_w"/>
                                          </p:val>
                                        </p:tav>
                                      </p:tavLst>
                                    </p:anim>
                                    <p:anim calcmode="lin" valueType="num">
                                      <p:cBhvr>
                                        <p:cTn id="83" dur="500" fill="hold"/>
                                        <p:tgtEl>
                                          <p:spTgt spid="23"/>
                                        </p:tgtEl>
                                        <p:attrNameLst>
                                          <p:attrName>ppt_h</p:attrName>
                                        </p:attrNameLst>
                                      </p:cBhvr>
                                      <p:tavLst>
                                        <p:tav tm="0">
                                          <p:val>
                                            <p:fltVal val="0"/>
                                          </p:val>
                                        </p:tav>
                                        <p:tav tm="100000">
                                          <p:val>
                                            <p:strVal val="#ppt_h"/>
                                          </p:val>
                                        </p:tav>
                                      </p:tavLst>
                                    </p:anim>
                                    <p:animEffect transition="in" filter="fade">
                                      <p:cBhvr>
                                        <p:cTn id="84"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P spid="8" grpId="0" uiExpand="1" build="p"/>
      <p:bldP spid="12" grpId="0" animBg="1"/>
      <p:bldP spid="20" grpId="0" animBg="1"/>
      <p:bldP spid="20" grpId="1" animBg="1"/>
      <p:bldP spid="23" grpId="0" animBg="1"/>
      <p:bldP spid="24" grpId="1"/>
      <p:bldP spid="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lstStyle/>
          <a:p>
            <a:r>
              <a:rPr lang="en-US" dirty="0" smtClean="0"/>
              <a:t>Limits</a:t>
            </a:r>
            <a:endParaRPr lang="en-US" dirty="0"/>
          </a:p>
        </p:txBody>
      </p:sp>
      <p:pic>
        <p:nvPicPr>
          <p:cNvPr id="3076" name="Picture 4" descr="http://www.matinsmusings.com/wp-content/uploads/2012/06/philosopher1.bmp"/>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09600" y="1165302"/>
            <a:ext cx="1981200" cy="241609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ular Callout 3"/>
          <p:cNvSpPr/>
          <p:nvPr/>
        </p:nvSpPr>
        <p:spPr>
          <a:xfrm>
            <a:off x="2895600" y="1219200"/>
            <a:ext cx="4800600" cy="990600"/>
          </a:xfrm>
          <a:prstGeom prst="wedgeRectCallout">
            <a:avLst>
              <a:gd name="adj1" fmla="val -63215"/>
              <a:gd name="adj2" fmla="val 1278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smtClean="0"/>
              <a:t>“What are the limits of our models?”</a:t>
            </a:r>
          </a:p>
          <a:p>
            <a:r>
              <a:rPr lang="en-US" sz="2400" dirty="0" smtClean="0"/>
              <a:t>“How do we acquire knowledge?”</a:t>
            </a:r>
          </a:p>
        </p:txBody>
      </p:sp>
      <p:sp>
        <p:nvSpPr>
          <p:cNvPr id="5" name="TextBox 4"/>
          <p:cNvSpPr txBox="1"/>
          <p:nvPr/>
        </p:nvSpPr>
        <p:spPr>
          <a:xfrm>
            <a:off x="6096000" y="2183769"/>
            <a:ext cx="2223942" cy="419695"/>
          </a:xfrm>
          <a:prstGeom prst="rect">
            <a:avLst/>
          </a:prstGeom>
          <a:noFill/>
        </p:spPr>
        <p:txBody>
          <a:bodyPr wrap="none" rtlCol="0">
            <a:spAutoFit/>
          </a:bodyPr>
          <a:lstStyle/>
          <a:p>
            <a:r>
              <a:rPr lang="en-US" sz="2400" i="1" dirty="0" smtClean="0">
                <a:sym typeface="Wingdings" pitchFamily="2" charset="2"/>
              </a:rPr>
              <a:t> </a:t>
            </a:r>
            <a:r>
              <a:rPr lang="en-US" sz="2400" i="1" dirty="0" smtClean="0"/>
              <a:t>Epistemology</a:t>
            </a:r>
            <a:endParaRPr lang="en-US" sz="2400" i="1" dirty="0"/>
          </a:p>
        </p:txBody>
      </p:sp>
      <p:sp>
        <p:nvSpPr>
          <p:cNvPr id="9" name="Left Brace 8"/>
          <p:cNvSpPr/>
          <p:nvPr/>
        </p:nvSpPr>
        <p:spPr>
          <a:xfrm rot="5400000">
            <a:off x="5145523" y="573733"/>
            <a:ext cx="690266" cy="4114800"/>
          </a:xfrm>
          <a:prstGeom prst="leftBrace">
            <a:avLst>
              <a:gd name="adj1" fmla="val 33115"/>
              <a:gd name="adj2" fmla="val 50000"/>
            </a:avLst>
          </a:prstGeom>
          <a:ln w="158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0" name="TextBox 9"/>
          <p:cNvSpPr txBox="1"/>
          <p:nvPr/>
        </p:nvSpPr>
        <p:spPr>
          <a:xfrm>
            <a:off x="2976055" y="2895600"/>
            <a:ext cx="1621021" cy="461665"/>
          </a:xfrm>
          <a:prstGeom prst="rect">
            <a:avLst/>
          </a:prstGeom>
          <a:noFill/>
        </p:spPr>
        <p:txBody>
          <a:bodyPr wrap="none" rtlCol="0">
            <a:spAutoFit/>
          </a:bodyPr>
          <a:lstStyle/>
          <a:p>
            <a:r>
              <a:rPr lang="en-US" sz="2400" u="sng" dirty="0" smtClean="0"/>
              <a:t>Rationalists</a:t>
            </a:r>
            <a:endParaRPr lang="en-US" sz="2400" u="sng" dirty="0"/>
          </a:p>
        </p:txBody>
      </p:sp>
      <p:sp>
        <p:nvSpPr>
          <p:cNvPr id="14" name="TextBox 13"/>
          <p:cNvSpPr txBox="1"/>
          <p:nvPr/>
        </p:nvSpPr>
        <p:spPr>
          <a:xfrm>
            <a:off x="6252656" y="2895600"/>
            <a:ext cx="1530932" cy="461665"/>
          </a:xfrm>
          <a:prstGeom prst="rect">
            <a:avLst/>
          </a:prstGeom>
          <a:noFill/>
        </p:spPr>
        <p:txBody>
          <a:bodyPr wrap="none" rtlCol="0">
            <a:spAutoFit/>
          </a:bodyPr>
          <a:lstStyle/>
          <a:p>
            <a:r>
              <a:rPr lang="en-US" sz="2400" u="sng" dirty="0" smtClean="0"/>
              <a:t>Empiricists</a:t>
            </a:r>
            <a:endParaRPr lang="en-US" sz="2400" u="sng" dirty="0"/>
          </a:p>
        </p:txBody>
      </p:sp>
      <p:grpSp>
        <p:nvGrpSpPr>
          <p:cNvPr id="20" name="Group 19"/>
          <p:cNvGrpSpPr/>
          <p:nvPr/>
        </p:nvGrpSpPr>
        <p:grpSpPr>
          <a:xfrm>
            <a:off x="2164966" y="3300175"/>
            <a:ext cx="2639890" cy="696308"/>
            <a:chOff x="2185255" y="4248090"/>
            <a:chExt cx="2639890" cy="696308"/>
          </a:xfrm>
        </p:grpSpPr>
        <p:sp>
          <p:nvSpPr>
            <p:cNvPr id="12" name="TextBox 11"/>
            <p:cNvSpPr txBox="1"/>
            <p:nvPr/>
          </p:nvSpPr>
          <p:spPr>
            <a:xfrm>
              <a:off x="2185255" y="4482733"/>
              <a:ext cx="2639890" cy="461665"/>
            </a:xfrm>
            <a:prstGeom prst="rect">
              <a:avLst/>
            </a:prstGeom>
            <a:noFill/>
          </p:spPr>
          <p:txBody>
            <a:bodyPr wrap="none" rtlCol="0">
              <a:spAutoFit/>
            </a:bodyPr>
            <a:lstStyle/>
            <a:p>
              <a:r>
                <a:rPr lang="en-US" sz="2400" dirty="0" smtClean="0"/>
                <a:t>Knowledge </a:t>
              </a:r>
              <a:r>
                <a:rPr lang="en-US" sz="2400" dirty="0" smtClean="0">
                  <a:sym typeface="Wingdings" pitchFamily="2" charset="2"/>
                </a:rPr>
                <a:t> </a:t>
              </a:r>
              <a:r>
                <a:rPr lang="en-US" sz="2400" b="1" dirty="0" smtClean="0">
                  <a:sym typeface="Wingdings" pitchFamily="2" charset="2"/>
                </a:rPr>
                <a:t>Logic</a:t>
              </a:r>
              <a:endParaRPr lang="en-US" sz="2400" b="1" dirty="0"/>
            </a:p>
          </p:txBody>
        </p:sp>
        <p:sp>
          <p:nvSpPr>
            <p:cNvPr id="17" name="TextBox 16"/>
            <p:cNvSpPr txBox="1"/>
            <p:nvPr/>
          </p:nvSpPr>
          <p:spPr>
            <a:xfrm>
              <a:off x="3323747" y="4248090"/>
              <a:ext cx="1069524" cy="400110"/>
            </a:xfrm>
            <a:prstGeom prst="rect">
              <a:avLst/>
            </a:prstGeom>
            <a:noFill/>
          </p:spPr>
          <p:txBody>
            <a:bodyPr wrap="none" rtlCol="0">
              <a:spAutoFit/>
            </a:bodyPr>
            <a:lstStyle/>
            <a:p>
              <a:r>
                <a:rPr lang="en-US" sz="2000" dirty="0" smtClean="0"/>
                <a:t>Thinking</a:t>
              </a:r>
              <a:endParaRPr lang="en-US" sz="2000" dirty="0"/>
            </a:p>
          </p:txBody>
        </p:sp>
      </p:grpSp>
      <p:grpSp>
        <p:nvGrpSpPr>
          <p:cNvPr id="15" name="Group 14"/>
          <p:cNvGrpSpPr/>
          <p:nvPr/>
        </p:nvGrpSpPr>
        <p:grpSpPr>
          <a:xfrm>
            <a:off x="5192080" y="3276600"/>
            <a:ext cx="3646768" cy="709375"/>
            <a:chOff x="5264024" y="4191000"/>
            <a:chExt cx="3646768" cy="709375"/>
          </a:xfrm>
        </p:grpSpPr>
        <p:sp>
          <p:nvSpPr>
            <p:cNvPr id="18" name="TextBox 17"/>
            <p:cNvSpPr txBox="1"/>
            <p:nvPr/>
          </p:nvSpPr>
          <p:spPr>
            <a:xfrm>
              <a:off x="5264024" y="4438710"/>
              <a:ext cx="3646768" cy="461665"/>
            </a:xfrm>
            <a:prstGeom prst="rect">
              <a:avLst/>
            </a:prstGeom>
            <a:noFill/>
          </p:spPr>
          <p:txBody>
            <a:bodyPr wrap="none" rtlCol="0">
              <a:spAutoFit/>
            </a:bodyPr>
            <a:lstStyle/>
            <a:p>
              <a:r>
                <a:rPr lang="en-US" sz="2400" dirty="0" smtClean="0"/>
                <a:t>Knowledge </a:t>
              </a:r>
              <a:r>
                <a:rPr lang="en-US" sz="2400" dirty="0" smtClean="0">
                  <a:sym typeface="Wingdings" pitchFamily="2" charset="2"/>
                </a:rPr>
                <a:t> </a:t>
              </a:r>
              <a:r>
                <a:rPr lang="en-US" sz="2400" b="1" dirty="0" smtClean="0">
                  <a:sym typeface="Wingdings" pitchFamily="2" charset="2"/>
                </a:rPr>
                <a:t>Environment</a:t>
              </a:r>
              <a:endParaRPr lang="en-US" sz="2400" b="1" dirty="0"/>
            </a:p>
          </p:txBody>
        </p:sp>
        <p:sp>
          <p:nvSpPr>
            <p:cNvPr id="19" name="TextBox 18"/>
            <p:cNvSpPr txBox="1"/>
            <p:nvPr/>
          </p:nvSpPr>
          <p:spPr>
            <a:xfrm>
              <a:off x="6495001" y="4191000"/>
              <a:ext cx="896399" cy="400110"/>
            </a:xfrm>
            <a:prstGeom prst="rect">
              <a:avLst/>
            </a:prstGeom>
            <a:noFill/>
          </p:spPr>
          <p:txBody>
            <a:bodyPr wrap="none" rtlCol="0">
              <a:spAutoFit/>
            </a:bodyPr>
            <a:lstStyle/>
            <a:p>
              <a:r>
                <a:rPr lang="en-US" sz="2000" dirty="0" smtClean="0"/>
                <a:t>Senses</a:t>
              </a:r>
              <a:endParaRPr lang="en-US" sz="2000" dirty="0"/>
            </a:p>
          </p:txBody>
        </p:sp>
      </p:grpSp>
      <p:sp>
        <p:nvSpPr>
          <p:cNvPr id="23" name="TextBox 22"/>
          <p:cNvSpPr txBox="1"/>
          <p:nvPr/>
        </p:nvSpPr>
        <p:spPr>
          <a:xfrm>
            <a:off x="3838220" y="4343400"/>
            <a:ext cx="5147756" cy="461665"/>
          </a:xfrm>
          <a:prstGeom prst="rect">
            <a:avLst/>
          </a:prstGeom>
          <a:noFill/>
        </p:spPr>
        <p:txBody>
          <a:bodyPr wrap="none" rtlCol="0">
            <a:spAutoFit/>
          </a:bodyPr>
          <a:lstStyle/>
          <a:p>
            <a:r>
              <a:rPr lang="en-US" sz="2400" b="1" dirty="0" smtClean="0"/>
              <a:t>Observe</a:t>
            </a:r>
            <a:r>
              <a:rPr lang="en-US" sz="2400" dirty="0" smtClean="0"/>
              <a:t> Everything </a:t>
            </a:r>
            <a:r>
              <a:rPr lang="en-US" sz="2400" dirty="0" smtClean="0">
                <a:sym typeface="Wingdings" pitchFamily="2" charset="2"/>
              </a:rPr>
              <a:t> Know Everything</a:t>
            </a:r>
            <a:endParaRPr lang="en-US" sz="2400" b="1" dirty="0"/>
          </a:p>
        </p:txBody>
      </p:sp>
      <p:sp>
        <p:nvSpPr>
          <p:cNvPr id="24" name="TextBox 23"/>
          <p:cNvSpPr txBox="1"/>
          <p:nvPr/>
        </p:nvSpPr>
        <p:spPr>
          <a:xfrm>
            <a:off x="76200" y="3962400"/>
            <a:ext cx="5256632" cy="461665"/>
          </a:xfrm>
          <a:prstGeom prst="rect">
            <a:avLst/>
          </a:prstGeom>
          <a:noFill/>
        </p:spPr>
        <p:txBody>
          <a:bodyPr wrap="none" rtlCol="0">
            <a:spAutoFit/>
          </a:bodyPr>
          <a:lstStyle/>
          <a:p>
            <a:r>
              <a:rPr lang="en-US" sz="2400" b="1" dirty="0" smtClean="0"/>
              <a:t>Compute</a:t>
            </a:r>
            <a:r>
              <a:rPr lang="en-US" sz="2400" dirty="0" smtClean="0"/>
              <a:t> Everything </a:t>
            </a:r>
            <a:r>
              <a:rPr lang="en-US" sz="2400" dirty="0" smtClean="0">
                <a:sym typeface="Wingdings" pitchFamily="2" charset="2"/>
              </a:rPr>
              <a:t> Know Everything</a:t>
            </a:r>
            <a:endParaRPr lang="en-US" sz="2400" b="1" dirty="0"/>
          </a:p>
        </p:txBody>
      </p:sp>
      <p:pic>
        <p:nvPicPr>
          <p:cNvPr id="3078" name="Picture 6" descr="http://www.clker.com/cliparts/6/g/n/Z/Y/V/head-outline-hi.png"/>
          <p:cNvPicPr>
            <a:picLocks noChangeAspect="1" noChangeArrowheads="1"/>
          </p:cNvPicPr>
          <p:nvPr/>
        </p:nvPicPr>
        <p:blipFill rotWithShape="1">
          <a:blip r:embed="rId4" cstate="print">
            <a:extLst>
              <a:ext uri="{28A0092B-C50C-407E-A947-70E740481C1C}">
                <a14:useLocalDpi xmlns:a14="http://schemas.microsoft.com/office/drawing/2010/main"/>
              </a:ext>
            </a:extLst>
          </a:blip>
          <a:srcRect/>
          <a:stretch/>
        </p:blipFill>
        <p:spPr bwMode="auto">
          <a:xfrm>
            <a:off x="6423057" y="4881265"/>
            <a:ext cx="1772890" cy="1636734"/>
          </a:xfrm>
          <a:prstGeom prst="rect">
            <a:avLst/>
          </a:prstGeom>
          <a:noFill/>
          <a:extLst>
            <a:ext uri="{909E8E84-426E-40DD-AFC4-6F175D3DCCD1}">
              <a14:hiddenFill xmlns:a14="http://schemas.microsoft.com/office/drawing/2010/main">
                <a:solidFill>
                  <a:srgbClr val="FFFFFF"/>
                </a:solidFill>
              </a14:hiddenFill>
            </a:ext>
          </a:extLst>
        </p:spPr>
      </p:pic>
      <p:grpSp>
        <p:nvGrpSpPr>
          <p:cNvPr id="30" name="Group 29"/>
          <p:cNvGrpSpPr/>
          <p:nvPr/>
        </p:nvGrpSpPr>
        <p:grpSpPr>
          <a:xfrm>
            <a:off x="6900758" y="5096108"/>
            <a:ext cx="1021169" cy="923692"/>
            <a:chOff x="5336686" y="5410200"/>
            <a:chExt cx="1292714" cy="963849"/>
          </a:xfrm>
        </p:grpSpPr>
        <p:sp>
          <p:nvSpPr>
            <p:cNvPr id="28" name="Curved Right Arrow 27"/>
            <p:cNvSpPr/>
            <p:nvPr/>
          </p:nvSpPr>
          <p:spPr>
            <a:xfrm>
              <a:off x="5336686" y="5459649"/>
              <a:ext cx="609600" cy="914400"/>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2" name="Curved Right Arrow 31"/>
            <p:cNvSpPr/>
            <p:nvPr/>
          </p:nvSpPr>
          <p:spPr>
            <a:xfrm rot="10800000">
              <a:off x="6019800" y="5410200"/>
              <a:ext cx="609600" cy="914400"/>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p:nvSpPr>
          <p:cNvPr id="31" name="Left-Right Arrow 30"/>
          <p:cNvSpPr/>
          <p:nvPr/>
        </p:nvSpPr>
        <p:spPr>
          <a:xfrm>
            <a:off x="7552226" y="5410200"/>
            <a:ext cx="907358" cy="289432"/>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9" name="Group 38"/>
          <p:cNvGrpSpPr/>
          <p:nvPr/>
        </p:nvGrpSpPr>
        <p:grpSpPr>
          <a:xfrm>
            <a:off x="800684" y="4722762"/>
            <a:ext cx="2094916" cy="1569659"/>
            <a:chOff x="1206416" y="4842325"/>
            <a:chExt cx="3996303" cy="858440"/>
          </a:xfrm>
        </p:grpSpPr>
        <p:sp>
          <p:nvSpPr>
            <p:cNvPr id="29" name="TextBox 28"/>
            <p:cNvSpPr txBox="1"/>
            <p:nvPr/>
          </p:nvSpPr>
          <p:spPr>
            <a:xfrm>
              <a:off x="1206416" y="4842325"/>
              <a:ext cx="3996303" cy="858440"/>
            </a:xfrm>
            <a:prstGeom prst="rect">
              <a:avLst/>
            </a:prstGeom>
            <a:noFill/>
            <a:ln w="12700">
              <a:solidFill>
                <a:schemeClr val="tx1"/>
              </a:solidFill>
              <a:prstDash val="dash"/>
            </a:ln>
          </p:spPr>
          <p:txBody>
            <a:bodyPr wrap="square" rtlCol="0">
              <a:spAutoFit/>
            </a:bodyPr>
            <a:lstStyle/>
            <a:p>
              <a:pPr algn="ctr"/>
              <a:r>
                <a:rPr lang="en-US" sz="2400" i="1" u="sng" dirty="0" smtClean="0"/>
                <a:t>God-Machine?</a:t>
              </a:r>
              <a:endParaRPr lang="en-US" sz="2400" u="sng" dirty="0" smtClean="0"/>
            </a:p>
            <a:p>
              <a:r>
                <a:rPr lang="en-US" sz="2400" dirty="0" smtClean="0"/>
                <a:t>∞ processing</a:t>
              </a:r>
            </a:p>
            <a:p>
              <a:r>
                <a:rPr lang="en-US" sz="2400" dirty="0"/>
                <a:t>∞ memory</a:t>
              </a:r>
              <a:endParaRPr lang="en-US" sz="2400" dirty="0" smtClean="0"/>
            </a:p>
            <a:p>
              <a:pPr lvl="0"/>
              <a:r>
                <a:rPr lang="en-US" sz="2400" dirty="0"/>
                <a:t>∞ </a:t>
              </a:r>
              <a:r>
                <a:rPr lang="en-US" sz="2400" dirty="0" smtClean="0">
                  <a:solidFill>
                    <a:prstClr val="black"/>
                  </a:solidFill>
                </a:rPr>
                <a:t>bandwidth</a:t>
              </a:r>
              <a:endParaRPr lang="en-US" sz="2400" dirty="0">
                <a:solidFill>
                  <a:prstClr val="black"/>
                </a:solidFill>
              </a:endParaRPr>
            </a:p>
          </p:txBody>
        </p:sp>
        <p:sp>
          <p:nvSpPr>
            <p:cNvPr id="38" name="Rectangle 37"/>
            <p:cNvSpPr/>
            <p:nvPr/>
          </p:nvSpPr>
          <p:spPr>
            <a:xfrm>
              <a:off x="2895600" y="5177135"/>
              <a:ext cx="837233" cy="252483"/>
            </a:xfrm>
            <a:prstGeom prst="rect">
              <a:avLst/>
            </a:prstGeom>
            <a:ln w="12700">
              <a:noFill/>
            </a:ln>
          </p:spPr>
          <p:txBody>
            <a:bodyPr wrap="none">
              <a:spAutoFit/>
            </a:bodyPr>
            <a:lstStyle/>
            <a:p>
              <a:pPr marL="342900" lvl="0" indent="-342900">
                <a:buFont typeface="Arial" pitchFamily="34" charset="0"/>
                <a:buChar char="•"/>
              </a:pPr>
              <a:endParaRPr lang="en-US" sz="2400" dirty="0">
                <a:solidFill>
                  <a:prstClr val="black"/>
                </a:solidFill>
              </a:endParaRPr>
            </a:p>
          </p:txBody>
        </p:sp>
      </p:grpSp>
      <p:sp>
        <p:nvSpPr>
          <p:cNvPr id="26" name="TextBox 25"/>
          <p:cNvSpPr txBox="1"/>
          <p:nvPr/>
        </p:nvSpPr>
        <p:spPr>
          <a:xfrm>
            <a:off x="3448748" y="5280629"/>
            <a:ext cx="2611089" cy="830997"/>
          </a:xfrm>
          <a:prstGeom prst="rect">
            <a:avLst/>
          </a:prstGeom>
          <a:solidFill>
            <a:schemeClr val="accent1">
              <a:lumMod val="20000"/>
              <a:lumOff val="80000"/>
            </a:schemeClr>
          </a:solidFill>
          <a:effectLst>
            <a:glow rad="139700">
              <a:schemeClr val="accent1">
                <a:satMod val="175000"/>
                <a:alpha val="40000"/>
              </a:schemeClr>
            </a:glow>
          </a:effectLst>
        </p:spPr>
        <p:txBody>
          <a:bodyPr wrap="square" rtlCol="0">
            <a:spAutoFit/>
          </a:bodyPr>
          <a:lstStyle/>
          <a:p>
            <a:r>
              <a:rPr lang="en-US" sz="2400" b="1" dirty="0" smtClean="0">
                <a:sym typeface="Wingdings" pitchFamily="2" charset="2"/>
              </a:rPr>
              <a:t>Can we reach the God Machine?</a:t>
            </a:r>
            <a:endParaRPr lang="en-US" sz="2400" b="1" dirty="0"/>
          </a:p>
        </p:txBody>
      </p:sp>
      <p:sp>
        <p:nvSpPr>
          <p:cNvPr id="6" name="Cloud Callout 5"/>
          <p:cNvSpPr/>
          <p:nvPr/>
        </p:nvSpPr>
        <p:spPr>
          <a:xfrm>
            <a:off x="216092" y="220980"/>
            <a:ext cx="1500565" cy="838200"/>
          </a:xfrm>
          <a:prstGeom prst="cloudCallout">
            <a:avLst>
              <a:gd name="adj1" fmla="val 27917"/>
              <a:gd name="adj2" fmla="val 99318"/>
            </a:avLst>
          </a:prstGeom>
          <a:solidFill>
            <a:schemeClr val="accent1">
              <a:lumMod val="20000"/>
              <a:lumOff val="80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God</a:t>
            </a:r>
            <a:r>
              <a:rPr lang="en-US" sz="2800" dirty="0" smtClean="0">
                <a:solidFill>
                  <a:schemeClr val="tx1"/>
                </a:solidFill>
              </a:rPr>
              <a:t>?</a:t>
            </a:r>
            <a:endParaRPr lang="en-US" sz="2800" dirty="0">
              <a:solidFill>
                <a:schemeClr val="tx1"/>
              </a:solidFill>
            </a:endParaRPr>
          </a:p>
        </p:txBody>
      </p:sp>
    </p:spTree>
    <p:extLst>
      <p:ext uri="{BB962C8B-B14F-4D97-AF65-F5344CB8AC3E}">
        <p14:creationId xmlns:p14="http://schemas.microsoft.com/office/powerpoint/2010/main" val="3513249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 presetClass="exit" presetSubtype="9" fill="hold" grpId="1" nodeType="clickEffect">
                                  <p:stCondLst>
                                    <p:cond delay="0"/>
                                  </p:stCondLst>
                                  <p:childTnLst>
                                    <p:anim calcmode="lin" valueType="num">
                                      <p:cBhvr additive="base">
                                        <p:cTn id="11" dur="500"/>
                                        <p:tgtEl>
                                          <p:spTgt spid="6"/>
                                        </p:tgtEl>
                                        <p:attrNameLst>
                                          <p:attrName>ppt_x</p:attrName>
                                        </p:attrNameLst>
                                      </p:cBhvr>
                                      <p:tavLst>
                                        <p:tav tm="0">
                                          <p:val>
                                            <p:strVal val="ppt_x"/>
                                          </p:val>
                                        </p:tav>
                                        <p:tav tm="100000">
                                          <p:val>
                                            <p:strVal val="0-ppt_w/2"/>
                                          </p:val>
                                        </p:tav>
                                      </p:tavLst>
                                    </p:anim>
                                    <p:anim calcmode="lin" valueType="num">
                                      <p:cBhvr additive="base">
                                        <p:cTn id="12" dur="500"/>
                                        <p:tgtEl>
                                          <p:spTgt spid="6"/>
                                        </p:tgtEl>
                                        <p:attrNameLst>
                                          <p:attrName>ppt_y</p:attrName>
                                        </p:attrNameLst>
                                      </p:cBhvr>
                                      <p:tavLst>
                                        <p:tav tm="0">
                                          <p:val>
                                            <p:strVal val="ppt_y"/>
                                          </p:val>
                                        </p:tav>
                                        <p:tav tm="100000">
                                          <p:val>
                                            <p:strVal val="0-ppt_h/2"/>
                                          </p:val>
                                        </p:tav>
                                      </p:tavLst>
                                    </p:anim>
                                    <p:set>
                                      <p:cBhvr>
                                        <p:cTn id="13" dur="1" fill="hold">
                                          <p:stCondLst>
                                            <p:cond delay="499"/>
                                          </p:stCondLst>
                                        </p:cTn>
                                        <p:tgtEl>
                                          <p:spTgt spid="6"/>
                                        </p:tgtEl>
                                        <p:attrNameLst>
                                          <p:attrName>style.visibility</p:attrName>
                                        </p:attrNameLst>
                                      </p:cBhvr>
                                      <p:to>
                                        <p:strVal val="hidden"/>
                                      </p:to>
                                    </p:set>
                                  </p:childTnLst>
                                </p:cTn>
                              </p:par>
                              <p:par>
                                <p:cTn id="14" presetID="10" presetClass="entr" presetSubtype="0" fill="hold" grpId="0"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par>
                                <p:cTn id="17" presetID="10" presetClass="entr" presetSubtype="0" fill="hold" nodeType="with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animEffect transition="in" filter="fade">
                                      <p:cBhvr>
                                        <p:cTn id="19" dur="500"/>
                                        <p:tgtEl>
                                          <p:spTgt spid="4">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4" presetClass="entr" presetSubtype="10" fill="hold" grpId="0" nodeType="click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randombar(horizontal)">
                                      <p:cBhvr>
                                        <p:cTn id="28" dur="500"/>
                                        <p:tgtEl>
                                          <p:spTgt spid="5"/>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500"/>
                                        <p:tgtEl>
                                          <p:spTgt spid="9"/>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500"/>
                                        <p:tgtEl>
                                          <p:spTgt spid="14"/>
                                        </p:tgtEl>
                                      </p:cBhvr>
                                    </p:animEffect>
                                  </p:childTnLst>
                                </p:cTn>
                              </p:par>
                              <p:par>
                                <p:cTn id="37" presetID="10" presetClass="entr" presetSubtype="0" fill="hold" nodeType="with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fade">
                                      <p:cBhvr>
                                        <p:cTn id="39" dur="500"/>
                                        <p:tgtEl>
                                          <p:spTgt spid="15"/>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31"/>
                                        </p:tgtEl>
                                        <p:attrNameLst>
                                          <p:attrName>style.visibility</p:attrName>
                                        </p:attrNameLst>
                                      </p:cBhvr>
                                      <p:to>
                                        <p:strVal val="visible"/>
                                      </p:to>
                                    </p:set>
                                    <p:animEffect transition="in" filter="fade">
                                      <p:cBhvr>
                                        <p:cTn id="42" dur="500"/>
                                        <p:tgtEl>
                                          <p:spTgt spid="31"/>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23"/>
                                        </p:tgtEl>
                                        <p:attrNameLst>
                                          <p:attrName>style.visibility</p:attrName>
                                        </p:attrNameLst>
                                      </p:cBhvr>
                                      <p:to>
                                        <p:strVal val="visible"/>
                                      </p:to>
                                    </p:set>
                                    <p:animEffect transition="in" filter="fade">
                                      <p:cBhvr>
                                        <p:cTn id="47" dur="500"/>
                                        <p:tgtEl>
                                          <p:spTgt spid="23"/>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0"/>
                                        </p:tgtEl>
                                        <p:attrNameLst>
                                          <p:attrName>style.visibility</p:attrName>
                                        </p:attrNameLst>
                                      </p:cBhvr>
                                      <p:to>
                                        <p:strVal val="visible"/>
                                      </p:to>
                                    </p:set>
                                    <p:animEffect transition="in" filter="fade">
                                      <p:cBhvr>
                                        <p:cTn id="52" dur="500"/>
                                        <p:tgtEl>
                                          <p:spTgt spid="10"/>
                                        </p:tgtEl>
                                      </p:cBhvr>
                                    </p:animEffect>
                                  </p:childTnLst>
                                </p:cTn>
                              </p:par>
                              <p:par>
                                <p:cTn id="53" presetID="10" presetClass="entr" presetSubtype="0" fill="hold" nodeType="withEffect">
                                  <p:stCondLst>
                                    <p:cond delay="0"/>
                                  </p:stCondLst>
                                  <p:childTnLst>
                                    <p:set>
                                      <p:cBhvr>
                                        <p:cTn id="54" dur="1" fill="hold">
                                          <p:stCondLst>
                                            <p:cond delay="0"/>
                                          </p:stCondLst>
                                        </p:cTn>
                                        <p:tgtEl>
                                          <p:spTgt spid="20"/>
                                        </p:tgtEl>
                                        <p:attrNameLst>
                                          <p:attrName>style.visibility</p:attrName>
                                        </p:attrNameLst>
                                      </p:cBhvr>
                                      <p:to>
                                        <p:strVal val="visible"/>
                                      </p:to>
                                    </p:set>
                                    <p:animEffect transition="in" filter="fade">
                                      <p:cBhvr>
                                        <p:cTn id="55" dur="500"/>
                                        <p:tgtEl>
                                          <p:spTgt spid="20"/>
                                        </p:tgtEl>
                                      </p:cBhvr>
                                    </p:animEffect>
                                  </p:childTnLst>
                                </p:cTn>
                              </p:par>
                              <p:par>
                                <p:cTn id="56" presetID="10" presetClass="entr" presetSubtype="0" fill="hold" nodeType="withEffect">
                                  <p:stCondLst>
                                    <p:cond delay="0"/>
                                  </p:stCondLst>
                                  <p:childTnLst>
                                    <p:set>
                                      <p:cBhvr>
                                        <p:cTn id="57" dur="1" fill="hold">
                                          <p:stCondLst>
                                            <p:cond delay="0"/>
                                          </p:stCondLst>
                                        </p:cTn>
                                        <p:tgtEl>
                                          <p:spTgt spid="30"/>
                                        </p:tgtEl>
                                        <p:attrNameLst>
                                          <p:attrName>style.visibility</p:attrName>
                                        </p:attrNameLst>
                                      </p:cBhvr>
                                      <p:to>
                                        <p:strVal val="visible"/>
                                      </p:to>
                                    </p:set>
                                    <p:animEffect transition="in" filter="fade">
                                      <p:cBhvr>
                                        <p:cTn id="58" dur="500"/>
                                        <p:tgtEl>
                                          <p:spTgt spid="30"/>
                                        </p:tgtEl>
                                      </p:cBhvr>
                                    </p:animEffect>
                                  </p:childTnLst>
                                </p:cTn>
                              </p:par>
                              <p:par>
                                <p:cTn id="59" presetID="10" presetClass="exit" presetSubtype="0" fill="hold" grpId="1" nodeType="withEffect">
                                  <p:stCondLst>
                                    <p:cond delay="0"/>
                                  </p:stCondLst>
                                  <p:childTnLst>
                                    <p:animEffect transition="out" filter="fade">
                                      <p:cBhvr>
                                        <p:cTn id="60" dur="500"/>
                                        <p:tgtEl>
                                          <p:spTgt spid="31"/>
                                        </p:tgtEl>
                                      </p:cBhvr>
                                    </p:animEffect>
                                    <p:set>
                                      <p:cBhvr>
                                        <p:cTn id="61" dur="1" fill="hold">
                                          <p:stCondLst>
                                            <p:cond delay="499"/>
                                          </p:stCondLst>
                                        </p:cTn>
                                        <p:tgtEl>
                                          <p:spTgt spid="31"/>
                                        </p:tgtEl>
                                        <p:attrNameLst>
                                          <p:attrName>style.visibility</p:attrName>
                                        </p:attrNameLst>
                                      </p:cBhvr>
                                      <p:to>
                                        <p:strVal val="hidden"/>
                                      </p:to>
                                    </p:se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24"/>
                                        </p:tgtEl>
                                        <p:attrNameLst>
                                          <p:attrName>style.visibility</p:attrName>
                                        </p:attrNameLst>
                                      </p:cBhvr>
                                      <p:to>
                                        <p:strVal val="visible"/>
                                      </p:to>
                                    </p:set>
                                    <p:animEffect transition="in" filter="fade">
                                      <p:cBhvr>
                                        <p:cTn id="66" dur="500"/>
                                        <p:tgtEl>
                                          <p:spTgt spid="24"/>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2" nodeType="clickEffect">
                                  <p:stCondLst>
                                    <p:cond delay="0"/>
                                  </p:stCondLst>
                                  <p:childTnLst>
                                    <p:set>
                                      <p:cBhvr>
                                        <p:cTn id="70" dur="1" fill="hold">
                                          <p:stCondLst>
                                            <p:cond delay="0"/>
                                          </p:stCondLst>
                                        </p:cTn>
                                        <p:tgtEl>
                                          <p:spTgt spid="31"/>
                                        </p:tgtEl>
                                        <p:attrNameLst>
                                          <p:attrName>style.visibility</p:attrName>
                                        </p:attrNameLst>
                                      </p:cBhvr>
                                      <p:to>
                                        <p:strVal val="visible"/>
                                      </p:to>
                                    </p:set>
                                    <p:animEffect transition="in" filter="fade">
                                      <p:cBhvr>
                                        <p:cTn id="71" dur="500"/>
                                        <p:tgtEl>
                                          <p:spTgt spid="31"/>
                                        </p:tgtEl>
                                      </p:cBhvr>
                                    </p:animEffect>
                                  </p:childTnLst>
                                </p:cTn>
                              </p:par>
                            </p:childTnLst>
                          </p:cTn>
                        </p:par>
                        <p:par>
                          <p:cTn id="72" fill="hold">
                            <p:stCondLst>
                              <p:cond delay="500"/>
                            </p:stCondLst>
                            <p:childTnLst>
                              <p:par>
                                <p:cTn id="73" presetID="26" presetClass="emph" presetSubtype="0" repeatCount="4000" fill="hold" grpId="3" nodeType="afterEffect">
                                  <p:stCondLst>
                                    <p:cond delay="0"/>
                                  </p:stCondLst>
                                  <p:childTnLst>
                                    <p:animEffect transition="out" filter="fade">
                                      <p:cBhvr>
                                        <p:cTn id="74" dur="1000" tmFilter="0, 0; .2, .5; .8, .5; 1, 0"/>
                                        <p:tgtEl>
                                          <p:spTgt spid="31"/>
                                        </p:tgtEl>
                                      </p:cBhvr>
                                    </p:animEffect>
                                    <p:animScale>
                                      <p:cBhvr>
                                        <p:cTn id="75" dur="500" autoRev="1" fill="hold"/>
                                        <p:tgtEl>
                                          <p:spTgt spid="31"/>
                                        </p:tgtEl>
                                      </p:cBhvr>
                                      <p:by x="105000" y="105000"/>
                                    </p:animScale>
                                  </p:childTnLst>
                                </p:cTn>
                              </p:par>
                              <p:par>
                                <p:cTn id="76" presetID="8" presetClass="emph" presetSubtype="0" repeatCount="2000" fill="hold" nodeType="withEffect">
                                  <p:stCondLst>
                                    <p:cond delay="0"/>
                                  </p:stCondLst>
                                  <p:childTnLst>
                                    <p:animRot by="21600000">
                                      <p:cBhvr>
                                        <p:cTn id="77" dur="2000" fill="hold"/>
                                        <p:tgtEl>
                                          <p:spTgt spid="30"/>
                                        </p:tgtEl>
                                        <p:attrNameLst>
                                          <p:attrName>r</p:attrName>
                                        </p:attrNameLst>
                                      </p:cBhvr>
                                    </p:animRot>
                                  </p:childTnLst>
                                </p:cTn>
                              </p:par>
                              <p:par>
                                <p:cTn id="78" presetID="2" presetClass="entr" presetSubtype="12" fill="hold" nodeType="withEffect">
                                  <p:stCondLst>
                                    <p:cond delay="3000"/>
                                  </p:stCondLst>
                                  <p:childTnLst>
                                    <p:set>
                                      <p:cBhvr>
                                        <p:cTn id="79" dur="1" fill="hold">
                                          <p:stCondLst>
                                            <p:cond delay="0"/>
                                          </p:stCondLst>
                                        </p:cTn>
                                        <p:tgtEl>
                                          <p:spTgt spid="39"/>
                                        </p:tgtEl>
                                        <p:attrNameLst>
                                          <p:attrName>style.visibility</p:attrName>
                                        </p:attrNameLst>
                                      </p:cBhvr>
                                      <p:to>
                                        <p:strVal val="visible"/>
                                      </p:to>
                                    </p:set>
                                    <p:anim calcmode="lin" valueType="num">
                                      <p:cBhvr additive="base">
                                        <p:cTn id="80" dur="500" fill="hold"/>
                                        <p:tgtEl>
                                          <p:spTgt spid="39"/>
                                        </p:tgtEl>
                                        <p:attrNameLst>
                                          <p:attrName>ppt_x</p:attrName>
                                        </p:attrNameLst>
                                      </p:cBhvr>
                                      <p:tavLst>
                                        <p:tav tm="0">
                                          <p:val>
                                            <p:strVal val="0-#ppt_w/2"/>
                                          </p:val>
                                        </p:tav>
                                        <p:tav tm="100000">
                                          <p:val>
                                            <p:strVal val="#ppt_x"/>
                                          </p:val>
                                        </p:tav>
                                      </p:tavLst>
                                    </p:anim>
                                    <p:anim calcmode="lin" valueType="num">
                                      <p:cBhvr additive="base">
                                        <p:cTn id="81" dur="500" fill="hold"/>
                                        <p:tgtEl>
                                          <p:spTgt spid="39"/>
                                        </p:tgtEl>
                                        <p:attrNameLst>
                                          <p:attrName>ppt_y</p:attrName>
                                        </p:attrNameLst>
                                      </p:cBhvr>
                                      <p:tavLst>
                                        <p:tav tm="0">
                                          <p:val>
                                            <p:strVal val="1+#ppt_h/2"/>
                                          </p:val>
                                        </p:tav>
                                        <p:tav tm="100000">
                                          <p:val>
                                            <p:strVal val="#ppt_y"/>
                                          </p:val>
                                        </p:tav>
                                      </p:tavLst>
                                    </p:anim>
                                  </p:childTnLst>
                                </p:cTn>
                              </p:par>
                            </p:childTnLst>
                          </p:cTn>
                        </p:par>
                      </p:childTnLst>
                    </p:cTn>
                  </p:par>
                  <p:par>
                    <p:cTn id="82" fill="hold">
                      <p:stCondLst>
                        <p:cond delay="indefinite"/>
                      </p:stCondLst>
                      <p:childTnLst>
                        <p:par>
                          <p:cTn id="83" fill="hold">
                            <p:stCondLst>
                              <p:cond delay="0"/>
                            </p:stCondLst>
                            <p:childTnLst>
                              <p:par>
                                <p:cTn id="84" presetID="2" presetClass="entr" presetSubtype="12" fill="hold" grpId="0" nodeType="clickEffect">
                                  <p:stCondLst>
                                    <p:cond delay="0"/>
                                  </p:stCondLst>
                                  <p:childTnLst>
                                    <p:set>
                                      <p:cBhvr>
                                        <p:cTn id="85" dur="1" fill="hold">
                                          <p:stCondLst>
                                            <p:cond delay="0"/>
                                          </p:stCondLst>
                                        </p:cTn>
                                        <p:tgtEl>
                                          <p:spTgt spid="26"/>
                                        </p:tgtEl>
                                        <p:attrNameLst>
                                          <p:attrName>style.visibility</p:attrName>
                                        </p:attrNameLst>
                                      </p:cBhvr>
                                      <p:to>
                                        <p:strVal val="visible"/>
                                      </p:to>
                                    </p:set>
                                    <p:anim calcmode="lin" valueType="num">
                                      <p:cBhvr additive="base">
                                        <p:cTn id="86" dur="500" fill="hold"/>
                                        <p:tgtEl>
                                          <p:spTgt spid="26"/>
                                        </p:tgtEl>
                                        <p:attrNameLst>
                                          <p:attrName>ppt_x</p:attrName>
                                        </p:attrNameLst>
                                      </p:cBhvr>
                                      <p:tavLst>
                                        <p:tav tm="0">
                                          <p:val>
                                            <p:strVal val="0-#ppt_w/2"/>
                                          </p:val>
                                        </p:tav>
                                        <p:tav tm="100000">
                                          <p:val>
                                            <p:strVal val="#ppt_x"/>
                                          </p:val>
                                        </p:tav>
                                      </p:tavLst>
                                    </p:anim>
                                    <p:anim calcmode="lin" valueType="num">
                                      <p:cBhvr additive="base">
                                        <p:cTn id="87"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9" grpId="0" animBg="1"/>
      <p:bldP spid="10" grpId="0"/>
      <p:bldP spid="14" grpId="0"/>
      <p:bldP spid="23" grpId="0"/>
      <p:bldP spid="24" grpId="0"/>
      <p:bldP spid="31" grpId="0" animBg="1"/>
      <p:bldP spid="31" grpId="1" animBg="1"/>
      <p:bldP spid="31" grpId="2" animBg="1"/>
      <p:bldP spid="31" grpId="3" animBg="1"/>
      <p:bldP spid="26" grpId="0" animBg="1"/>
      <p:bldP spid="6" grpId="0" animBg="1"/>
      <p:bldP spid="6" grpId="1"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p:cNvGraphicFramePr/>
          <p:nvPr>
            <p:extLst>
              <p:ext uri="{D42A27DB-BD31-4B8C-83A1-F6EECF244321}">
                <p14:modId xmlns:p14="http://schemas.microsoft.com/office/powerpoint/2010/main" val="2385442892"/>
              </p:ext>
            </p:extLst>
          </p:nvPr>
        </p:nvGraphicFramePr>
        <p:xfrm>
          <a:off x="609600" y="304800"/>
          <a:ext cx="78486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030" name="Picture 6"/>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5943600" y="3414712"/>
            <a:ext cx="2457450" cy="333375"/>
          </a:xfrm>
          <a:prstGeom prst="rect">
            <a:avLst/>
          </a:prstGeom>
          <a:noFill/>
          <a:ln>
            <a:noFill/>
          </a:ln>
          <a:effectLst>
            <a:softEdge rad="3175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1" name="Picture 7"/>
          <p:cNvPicPr>
            <a:picLocks noChangeAspect="1" noChangeArrowheads="1"/>
          </p:cNvPicPr>
          <p:nvPr/>
        </p:nvPicPr>
        <p:blipFill>
          <a:blip r:embed="rId9">
            <a:extLst>
              <a:ext uri="{28A0092B-C50C-407E-A947-70E740481C1C}">
                <a14:useLocalDpi xmlns:a14="http://schemas.microsoft.com/office/drawing/2010/main"/>
              </a:ext>
            </a:extLst>
          </a:blip>
          <a:srcRect/>
          <a:stretch>
            <a:fillRect/>
          </a:stretch>
        </p:blipFill>
        <p:spPr bwMode="auto">
          <a:xfrm>
            <a:off x="1295400" y="3214687"/>
            <a:ext cx="1230522" cy="733424"/>
          </a:xfrm>
          <a:prstGeom prst="rect">
            <a:avLst/>
          </a:prstGeom>
          <a:noFill/>
          <a:ln>
            <a:noFill/>
          </a:ln>
          <a:effectLst>
            <a:softEdge rad="3175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2" name="Picture 8"/>
          <p:cNvPicPr>
            <a:picLocks noChangeAspect="1" noChangeArrowheads="1"/>
          </p:cNvPicPr>
          <p:nvPr/>
        </p:nvPicPr>
        <p:blipFill>
          <a:blip r:embed="rId10">
            <a:extLst>
              <a:ext uri="{28A0092B-C50C-407E-A947-70E740481C1C}">
                <a14:useLocalDpi xmlns:a14="http://schemas.microsoft.com/office/drawing/2010/main"/>
              </a:ext>
            </a:extLst>
          </a:blip>
          <a:srcRect/>
          <a:stretch>
            <a:fillRect/>
          </a:stretch>
        </p:blipFill>
        <p:spPr bwMode="auto">
          <a:xfrm>
            <a:off x="3967162" y="3357561"/>
            <a:ext cx="1209675" cy="447675"/>
          </a:xfrm>
          <a:prstGeom prst="rect">
            <a:avLst/>
          </a:prstGeom>
          <a:noFill/>
          <a:ln>
            <a:noFill/>
          </a:ln>
          <a:effectLst>
            <a:outerShdw dist="35921" dir="2700000" algn="ctr" rotWithShape="0">
              <a:schemeClr val="bg2"/>
            </a:outerShdw>
            <a:softEdge rad="3175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8" name="Group 7"/>
          <p:cNvGrpSpPr/>
          <p:nvPr/>
        </p:nvGrpSpPr>
        <p:grpSpPr>
          <a:xfrm>
            <a:off x="621030" y="1538112"/>
            <a:ext cx="2613645" cy="887898"/>
            <a:chOff x="0" y="2306004"/>
            <a:chExt cx="2613645" cy="1493537"/>
          </a:xfrm>
        </p:grpSpPr>
        <p:sp>
          <p:nvSpPr>
            <p:cNvPr id="9" name="Rectangle 8"/>
            <p:cNvSpPr/>
            <p:nvPr/>
          </p:nvSpPr>
          <p:spPr>
            <a:xfrm>
              <a:off x="0" y="2306004"/>
              <a:ext cx="2613645" cy="1493537"/>
            </a:xfrm>
            <a:prstGeom prst="rect">
              <a:avLst/>
            </a:prstGeom>
          </p:spPr>
          <p:style>
            <a:lnRef idx="0">
              <a:schemeClr val="lt1">
                <a:hueOff val="0"/>
                <a:satOff val="0"/>
                <a:lumOff val="0"/>
                <a:alphaOff val="0"/>
              </a:schemeClr>
            </a:lnRef>
            <a:fillRef idx="3">
              <a:schemeClr val="accent1">
                <a:alpha val="90000"/>
                <a:hueOff val="0"/>
                <a:satOff val="0"/>
                <a:lumOff val="0"/>
                <a:alphaOff val="0"/>
              </a:schemeClr>
            </a:fillRef>
            <a:effectRef idx="3">
              <a:schemeClr val="accent1">
                <a:alpha val="90000"/>
                <a:hueOff val="0"/>
                <a:satOff val="0"/>
                <a:lumOff val="0"/>
                <a:alphaOff val="0"/>
              </a:schemeClr>
            </a:effectRef>
            <a:fontRef idx="minor">
              <a:schemeClr val="lt1"/>
            </a:fontRef>
          </p:style>
        </p:sp>
        <p:sp>
          <p:nvSpPr>
            <p:cNvPr id="10" name="Rectangle 9"/>
            <p:cNvSpPr/>
            <p:nvPr/>
          </p:nvSpPr>
          <p:spPr>
            <a:xfrm>
              <a:off x="0" y="2306004"/>
              <a:ext cx="2613645" cy="149353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US" sz="2400" u="none" kern="1200" dirty="0" smtClean="0"/>
                <a:t>Physical Measurements</a:t>
              </a:r>
              <a:endParaRPr lang="en-US" sz="2400" b="1" kern="1200" dirty="0" smtClean="0"/>
            </a:p>
          </p:txBody>
        </p:sp>
      </p:grpSp>
      <p:grpSp>
        <p:nvGrpSpPr>
          <p:cNvPr id="11" name="Group 10"/>
          <p:cNvGrpSpPr/>
          <p:nvPr/>
        </p:nvGrpSpPr>
        <p:grpSpPr>
          <a:xfrm>
            <a:off x="3213730" y="1538112"/>
            <a:ext cx="2613645" cy="887898"/>
            <a:chOff x="2592700" y="2306004"/>
            <a:chExt cx="2613645" cy="1493537"/>
          </a:xfrm>
        </p:grpSpPr>
        <p:sp>
          <p:nvSpPr>
            <p:cNvPr id="12" name="Rectangle 11"/>
            <p:cNvSpPr/>
            <p:nvPr/>
          </p:nvSpPr>
          <p:spPr>
            <a:xfrm>
              <a:off x="2592700" y="2306004"/>
              <a:ext cx="2613645" cy="1493537"/>
            </a:xfrm>
            <a:prstGeom prst="rect">
              <a:avLst/>
            </a:prstGeom>
          </p:spPr>
          <p:style>
            <a:lnRef idx="0">
              <a:schemeClr val="lt1">
                <a:hueOff val="0"/>
                <a:satOff val="0"/>
                <a:lumOff val="0"/>
                <a:alphaOff val="0"/>
              </a:schemeClr>
            </a:lnRef>
            <a:fillRef idx="3">
              <a:schemeClr val="accent1">
                <a:alpha val="90000"/>
                <a:hueOff val="0"/>
                <a:satOff val="0"/>
                <a:lumOff val="0"/>
                <a:alphaOff val="-20000"/>
              </a:schemeClr>
            </a:fillRef>
            <a:effectRef idx="3">
              <a:schemeClr val="accent1">
                <a:alpha val="90000"/>
                <a:hueOff val="0"/>
                <a:satOff val="0"/>
                <a:lumOff val="0"/>
                <a:alphaOff val="-20000"/>
              </a:schemeClr>
            </a:effectRef>
            <a:fontRef idx="minor">
              <a:schemeClr val="lt1"/>
            </a:fontRef>
          </p:style>
        </p:sp>
        <p:sp>
          <p:nvSpPr>
            <p:cNvPr id="13" name="Rectangle 12"/>
            <p:cNvSpPr/>
            <p:nvPr/>
          </p:nvSpPr>
          <p:spPr>
            <a:xfrm>
              <a:off x="2592700" y="2306004"/>
              <a:ext cx="2613645" cy="149353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US" sz="2400" u="none" kern="1200" dirty="0" smtClean="0"/>
                <a:t>Physical Manipulation</a:t>
              </a:r>
              <a:endParaRPr lang="en-US" sz="2400" b="1" kern="1200" dirty="0" smtClean="0"/>
            </a:p>
          </p:txBody>
        </p:sp>
      </p:grpSp>
      <p:grpSp>
        <p:nvGrpSpPr>
          <p:cNvPr id="14" name="Group 13"/>
          <p:cNvGrpSpPr/>
          <p:nvPr/>
        </p:nvGrpSpPr>
        <p:grpSpPr>
          <a:xfrm>
            <a:off x="5814307" y="1538112"/>
            <a:ext cx="2639781" cy="887898"/>
            <a:chOff x="5193277" y="2306004"/>
            <a:chExt cx="2639781" cy="1493537"/>
          </a:xfrm>
        </p:grpSpPr>
        <p:sp>
          <p:nvSpPr>
            <p:cNvPr id="15" name="Rectangle 14"/>
            <p:cNvSpPr/>
            <p:nvPr/>
          </p:nvSpPr>
          <p:spPr>
            <a:xfrm>
              <a:off x="5193277" y="2306004"/>
              <a:ext cx="2639781" cy="1493537"/>
            </a:xfrm>
            <a:prstGeom prst="rect">
              <a:avLst/>
            </a:prstGeom>
          </p:spPr>
          <p:style>
            <a:lnRef idx="0">
              <a:schemeClr val="lt1">
                <a:hueOff val="0"/>
                <a:satOff val="0"/>
                <a:lumOff val="0"/>
                <a:alphaOff val="0"/>
              </a:schemeClr>
            </a:lnRef>
            <a:fillRef idx="3">
              <a:schemeClr val="accent1">
                <a:alpha val="90000"/>
                <a:hueOff val="0"/>
                <a:satOff val="0"/>
                <a:lumOff val="0"/>
                <a:alphaOff val="-40000"/>
              </a:schemeClr>
            </a:fillRef>
            <a:effectRef idx="3">
              <a:schemeClr val="accent1">
                <a:alpha val="90000"/>
                <a:hueOff val="0"/>
                <a:satOff val="0"/>
                <a:lumOff val="0"/>
                <a:alphaOff val="-40000"/>
              </a:schemeClr>
            </a:effectRef>
            <a:fontRef idx="minor">
              <a:schemeClr val="lt1"/>
            </a:fontRef>
          </p:style>
        </p:sp>
        <p:sp>
          <p:nvSpPr>
            <p:cNvPr id="16" name="Rectangle 15"/>
            <p:cNvSpPr/>
            <p:nvPr/>
          </p:nvSpPr>
          <p:spPr>
            <a:xfrm>
              <a:off x="5206345" y="2306004"/>
              <a:ext cx="2613645" cy="149353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US" sz="2400" u="none" kern="1200" dirty="0" smtClean="0"/>
                <a:t>Knowledge</a:t>
              </a:r>
              <a:endParaRPr lang="en-US" sz="2400" kern="1200" dirty="0"/>
            </a:p>
          </p:txBody>
        </p:sp>
      </p:grpSp>
      <p:pic>
        <p:nvPicPr>
          <p:cNvPr id="1027" name="Picture 3" descr="C:\Users\Class2014\Documents\Dropbox\ModelTalk\no_symbol.gif"/>
          <p:cNvPicPr>
            <a:picLocks noChangeAspect="1" noChangeArrowheads="1"/>
          </p:cNvPicPr>
          <p:nvPr/>
        </p:nvPicPr>
        <p:blipFill>
          <a:blip r:embed="rId11">
            <a:extLst>
              <a:ext uri="{28A0092B-C50C-407E-A947-70E740481C1C}">
                <a14:useLocalDpi xmlns:a14="http://schemas.microsoft.com/office/drawing/2010/main"/>
              </a:ext>
            </a:extLst>
          </a:blip>
          <a:srcRect/>
          <a:stretch>
            <a:fillRect/>
          </a:stretch>
        </p:blipFill>
        <p:spPr bwMode="auto">
          <a:xfrm>
            <a:off x="1833321" y="4657726"/>
            <a:ext cx="1666874" cy="166687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066800" y="5167134"/>
            <a:ext cx="3199915" cy="707886"/>
          </a:xfrm>
          <a:prstGeom prst="rect">
            <a:avLst/>
          </a:prstGeom>
          <a:noFill/>
        </p:spPr>
        <p:txBody>
          <a:bodyPr wrap="none" rtlCol="0">
            <a:spAutoFit/>
          </a:bodyPr>
          <a:lstStyle/>
          <a:p>
            <a:r>
              <a:rPr lang="en-US" sz="4000" b="1" cap="small" dirty="0" smtClean="0">
                <a:latin typeface="Arial Black" pitchFamily="34" charset="0"/>
              </a:rPr>
              <a:t>Perfection</a:t>
            </a:r>
            <a:endParaRPr lang="en-US" sz="4000" b="1" cap="small" dirty="0">
              <a:latin typeface="Arial Black" pitchFamily="34" charset="0"/>
            </a:endParaRPr>
          </a:p>
        </p:txBody>
      </p:sp>
      <p:pic>
        <p:nvPicPr>
          <p:cNvPr id="1028" name="Picture 4" descr="C:\Users\Class2014\Documents\Dropbox\Photos\POPL Italy Trip Jan 2013\2013-01-27 14.47.54.jpg"/>
          <p:cNvPicPr>
            <a:picLocks noChangeAspect="1" noChangeArrowheads="1"/>
          </p:cNvPicPr>
          <p:nvPr/>
        </p:nvPicPr>
        <p:blipFill rotWithShape="1">
          <a:blip r:embed="rId12" cstate="print">
            <a:extLst>
              <a:ext uri="{28A0092B-C50C-407E-A947-70E740481C1C}">
                <a14:useLocalDpi xmlns:a14="http://schemas.microsoft.com/office/drawing/2010/main"/>
              </a:ext>
            </a:extLst>
          </a:blip>
          <a:srcRect/>
          <a:stretch/>
        </p:blipFill>
        <p:spPr bwMode="auto">
          <a:xfrm>
            <a:off x="4414202" y="4657725"/>
            <a:ext cx="2425363" cy="1926909"/>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ular Callout 5"/>
          <p:cNvSpPr/>
          <p:nvPr/>
        </p:nvSpPr>
        <p:spPr>
          <a:xfrm>
            <a:off x="6787480" y="4657725"/>
            <a:ext cx="1694835" cy="963453"/>
          </a:xfrm>
          <a:prstGeom prst="wedgeRectCallout">
            <a:avLst>
              <a:gd name="adj1" fmla="val -96366"/>
              <a:gd name="adj2" fmla="val 3758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But we can get closer!</a:t>
            </a:r>
            <a:endParaRPr lang="en-US" sz="2400" b="1" dirty="0"/>
          </a:p>
        </p:txBody>
      </p:sp>
      <p:sp>
        <p:nvSpPr>
          <p:cNvPr id="23" name="Rectangle 22"/>
          <p:cNvSpPr/>
          <p:nvPr/>
        </p:nvSpPr>
        <p:spPr>
          <a:xfrm>
            <a:off x="3234675" y="1538112"/>
            <a:ext cx="2613645" cy="2576688"/>
          </a:xfrm>
          <a:prstGeom prst="rect">
            <a:avLst/>
          </a:prstGeom>
          <a:gradFill>
            <a:gsLst>
              <a:gs pos="0">
                <a:schemeClr val="accent1">
                  <a:hueOff val="0"/>
                  <a:satOff val="0"/>
                  <a:lumOff val="0"/>
                  <a:shade val="51000"/>
                  <a:satMod val="130000"/>
                </a:schemeClr>
              </a:gs>
              <a:gs pos="80000">
                <a:schemeClr val="accent1">
                  <a:hueOff val="0"/>
                  <a:satOff val="0"/>
                  <a:lumOff val="0"/>
                  <a:shade val="93000"/>
                  <a:satMod val="130000"/>
                </a:schemeClr>
              </a:gs>
              <a:gs pos="100000">
                <a:schemeClr val="accent1">
                  <a:hueOff val="0"/>
                  <a:satOff val="0"/>
                  <a:lumOff val="0"/>
                  <a:shade val="94000"/>
                  <a:satMod val="135000"/>
                </a:schemeClr>
              </a:gs>
            </a:gsLst>
          </a:gradFill>
        </p:spPr>
        <p:style>
          <a:lnRef idx="0">
            <a:schemeClr val="lt1">
              <a:hueOff val="0"/>
              <a:satOff val="0"/>
              <a:lumOff val="0"/>
              <a:alphaOff val="0"/>
            </a:schemeClr>
          </a:lnRef>
          <a:fillRef idx="3">
            <a:schemeClr val="accent1">
              <a:alpha val="90000"/>
              <a:hueOff val="0"/>
              <a:satOff val="0"/>
              <a:lumOff val="0"/>
              <a:alphaOff val="-20000"/>
            </a:schemeClr>
          </a:fillRef>
          <a:effectRef idx="3">
            <a:schemeClr val="accent1">
              <a:alpha val="90000"/>
              <a:hueOff val="0"/>
              <a:satOff val="0"/>
              <a:lumOff val="0"/>
              <a:alphaOff val="-20000"/>
            </a:schemeClr>
          </a:effectRef>
          <a:fontRef idx="minor">
            <a:schemeClr val="lt1"/>
          </a:fontRef>
        </p:style>
      </p:sp>
      <p:sp>
        <p:nvSpPr>
          <p:cNvPr id="29" name="Rectangle 28"/>
          <p:cNvSpPr/>
          <p:nvPr/>
        </p:nvSpPr>
        <p:spPr>
          <a:xfrm>
            <a:off x="5857240" y="1538112"/>
            <a:ext cx="2613645" cy="2576688"/>
          </a:xfrm>
          <a:prstGeom prst="rect">
            <a:avLst/>
          </a:prstGeom>
          <a:gradFill>
            <a:gsLst>
              <a:gs pos="0">
                <a:schemeClr val="accent1">
                  <a:hueOff val="0"/>
                  <a:satOff val="0"/>
                  <a:lumOff val="0"/>
                  <a:shade val="51000"/>
                  <a:satMod val="130000"/>
                </a:schemeClr>
              </a:gs>
              <a:gs pos="80000">
                <a:schemeClr val="accent1">
                  <a:hueOff val="0"/>
                  <a:satOff val="0"/>
                  <a:lumOff val="0"/>
                  <a:shade val="93000"/>
                  <a:satMod val="130000"/>
                </a:schemeClr>
              </a:gs>
              <a:gs pos="100000">
                <a:schemeClr val="accent1">
                  <a:hueOff val="0"/>
                  <a:satOff val="0"/>
                  <a:lumOff val="0"/>
                  <a:shade val="94000"/>
                  <a:satMod val="135000"/>
                </a:schemeClr>
              </a:gs>
            </a:gsLst>
          </a:gradFill>
        </p:spPr>
        <p:style>
          <a:lnRef idx="0">
            <a:schemeClr val="lt1">
              <a:hueOff val="0"/>
              <a:satOff val="0"/>
              <a:lumOff val="0"/>
              <a:alphaOff val="0"/>
            </a:schemeClr>
          </a:lnRef>
          <a:fillRef idx="3">
            <a:schemeClr val="accent1">
              <a:alpha val="90000"/>
              <a:hueOff val="0"/>
              <a:satOff val="0"/>
              <a:lumOff val="0"/>
              <a:alphaOff val="-40000"/>
            </a:schemeClr>
          </a:fillRef>
          <a:effectRef idx="3">
            <a:schemeClr val="accent1">
              <a:alpha val="90000"/>
              <a:hueOff val="0"/>
              <a:satOff val="0"/>
              <a:lumOff val="0"/>
              <a:alphaOff val="-40000"/>
            </a:schemeClr>
          </a:effectRef>
          <a:fontRef idx="minor">
            <a:schemeClr val="lt1"/>
          </a:fontRef>
        </p:style>
      </p:sp>
      <p:sp>
        <p:nvSpPr>
          <p:cNvPr id="30" name="Rectangle 29"/>
          <p:cNvSpPr/>
          <p:nvPr/>
        </p:nvSpPr>
        <p:spPr>
          <a:xfrm>
            <a:off x="5854072" y="1538112"/>
            <a:ext cx="2613645" cy="257668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endParaRPr lang="en-US" sz="2400" kern="1200" dirty="0"/>
          </a:p>
        </p:txBody>
      </p:sp>
      <p:sp>
        <p:nvSpPr>
          <p:cNvPr id="31" name="Rectangle 30"/>
          <p:cNvSpPr/>
          <p:nvPr/>
        </p:nvSpPr>
        <p:spPr>
          <a:xfrm>
            <a:off x="621030" y="1538112"/>
            <a:ext cx="2613645" cy="2576688"/>
          </a:xfrm>
          <a:prstGeom prst="rect">
            <a:avLst/>
          </a:prstGeom>
          <a:gradFill>
            <a:gsLst>
              <a:gs pos="0">
                <a:schemeClr val="accent1">
                  <a:hueOff val="0"/>
                  <a:satOff val="0"/>
                  <a:lumOff val="0"/>
                  <a:shade val="51000"/>
                  <a:satMod val="130000"/>
                </a:schemeClr>
              </a:gs>
              <a:gs pos="80000">
                <a:schemeClr val="accent1">
                  <a:hueOff val="0"/>
                  <a:satOff val="0"/>
                  <a:lumOff val="0"/>
                  <a:shade val="93000"/>
                  <a:satMod val="130000"/>
                </a:schemeClr>
              </a:gs>
              <a:gs pos="100000">
                <a:schemeClr val="accent1">
                  <a:hueOff val="0"/>
                  <a:satOff val="0"/>
                  <a:lumOff val="0"/>
                  <a:shade val="94000"/>
                  <a:satMod val="135000"/>
                </a:schemeClr>
              </a:gs>
            </a:gsLst>
          </a:gradFill>
        </p:spPr>
        <p:style>
          <a:lnRef idx="0">
            <a:schemeClr val="lt1">
              <a:hueOff val="0"/>
              <a:satOff val="0"/>
              <a:lumOff val="0"/>
              <a:alphaOff val="0"/>
            </a:schemeClr>
          </a:lnRef>
          <a:fillRef idx="3">
            <a:schemeClr val="accent1">
              <a:alpha val="90000"/>
              <a:hueOff val="0"/>
              <a:satOff val="0"/>
              <a:lumOff val="0"/>
              <a:alphaOff val="-20000"/>
            </a:schemeClr>
          </a:fillRef>
          <a:effectRef idx="3">
            <a:schemeClr val="accent1">
              <a:alpha val="90000"/>
              <a:hueOff val="0"/>
              <a:satOff val="0"/>
              <a:lumOff val="0"/>
              <a:alphaOff val="-20000"/>
            </a:schemeClr>
          </a:effectRef>
          <a:fontRef idx="minor">
            <a:schemeClr val="lt1"/>
          </a:fontRef>
        </p:style>
      </p:sp>
      <p:sp>
        <p:nvSpPr>
          <p:cNvPr id="17" name="TextBox 16"/>
          <p:cNvSpPr txBox="1"/>
          <p:nvPr/>
        </p:nvSpPr>
        <p:spPr>
          <a:xfrm>
            <a:off x="944691" y="2029717"/>
            <a:ext cx="1931939" cy="1446550"/>
          </a:xfrm>
          <a:prstGeom prst="rect">
            <a:avLst/>
          </a:prstGeom>
          <a:noFill/>
        </p:spPr>
        <p:txBody>
          <a:bodyPr wrap="none" rtlCol="0">
            <a:spAutoFit/>
          </a:bodyPr>
          <a:lstStyle/>
          <a:p>
            <a:r>
              <a:rPr lang="en-US" sz="8800" b="1" i="1" dirty="0" err="1" smtClean="0">
                <a:solidFill>
                  <a:schemeClr val="accent2">
                    <a:lumMod val="40000"/>
                    <a:lumOff val="60000"/>
                  </a:schemeClr>
                </a:solidFill>
                <a:latin typeface="Constantia" pitchFamily="18" charset="0"/>
              </a:rPr>
              <a:t>lim</a:t>
            </a:r>
            <a:endParaRPr lang="en-US" sz="8800" b="1" i="1" dirty="0">
              <a:solidFill>
                <a:schemeClr val="accent2">
                  <a:lumMod val="40000"/>
                  <a:lumOff val="60000"/>
                </a:schemeClr>
              </a:solidFill>
              <a:latin typeface="Constantia" pitchFamily="18" charset="0"/>
            </a:endParaRPr>
          </a:p>
        </p:txBody>
      </p:sp>
      <p:sp>
        <p:nvSpPr>
          <p:cNvPr id="35" name="TextBox 34"/>
          <p:cNvSpPr txBox="1"/>
          <p:nvPr/>
        </p:nvSpPr>
        <p:spPr>
          <a:xfrm>
            <a:off x="3474432" y="1968162"/>
            <a:ext cx="2092239" cy="1569660"/>
          </a:xfrm>
          <a:prstGeom prst="rect">
            <a:avLst/>
          </a:prstGeom>
          <a:noFill/>
        </p:spPr>
        <p:txBody>
          <a:bodyPr wrap="none" rtlCol="0">
            <a:spAutoFit/>
          </a:bodyPr>
          <a:lstStyle/>
          <a:p>
            <a:r>
              <a:rPr lang="en-US" sz="9600" b="1" i="1" dirty="0" err="1">
                <a:solidFill>
                  <a:schemeClr val="accent2">
                    <a:lumMod val="40000"/>
                    <a:lumOff val="60000"/>
                  </a:schemeClr>
                </a:solidFill>
                <a:latin typeface="Constantia" pitchFamily="18" charset="0"/>
              </a:rPr>
              <a:t>lim</a:t>
            </a:r>
            <a:endParaRPr lang="en-US" sz="9600" b="1" i="1" dirty="0">
              <a:solidFill>
                <a:schemeClr val="accent2">
                  <a:lumMod val="40000"/>
                  <a:lumOff val="60000"/>
                </a:schemeClr>
              </a:solidFill>
              <a:latin typeface="Constantia" pitchFamily="18" charset="0"/>
            </a:endParaRPr>
          </a:p>
        </p:txBody>
      </p:sp>
      <p:sp>
        <p:nvSpPr>
          <p:cNvPr id="36" name="TextBox 35"/>
          <p:cNvSpPr txBox="1"/>
          <p:nvPr/>
        </p:nvSpPr>
        <p:spPr>
          <a:xfrm>
            <a:off x="6126205" y="1968162"/>
            <a:ext cx="2092239" cy="1569660"/>
          </a:xfrm>
          <a:prstGeom prst="rect">
            <a:avLst/>
          </a:prstGeom>
          <a:noFill/>
        </p:spPr>
        <p:txBody>
          <a:bodyPr wrap="none" rtlCol="0">
            <a:spAutoFit/>
          </a:bodyPr>
          <a:lstStyle/>
          <a:p>
            <a:r>
              <a:rPr lang="en-US" sz="9600" b="1" i="1" dirty="0" err="1">
                <a:solidFill>
                  <a:schemeClr val="accent2">
                    <a:lumMod val="40000"/>
                    <a:lumOff val="60000"/>
                  </a:schemeClr>
                </a:solidFill>
                <a:latin typeface="Constantia" pitchFamily="18" charset="0"/>
              </a:rPr>
              <a:t>lim</a:t>
            </a:r>
            <a:endParaRPr lang="en-US" sz="9600" b="1" i="1" dirty="0">
              <a:solidFill>
                <a:schemeClr val="accent2">
                  <a:lumMod val="40000"/>
                  <a:lumOff val="60000"/>
                </a:schemeClr>
              </a:solidFill>
              <a:latin typeface="Constantia" pitchFamily="18" charset="0"/>
            </a:endParaRPr>
          </a:p>
        </p:txBody>
      </p:sp>
    </p:spTree>
    <p:extLst>
      <p:ext uri="{BB962C8B-B14F-4D97-AF65-F5344CB8AC3E}">
        <p14:creationId xmlns:p14="http://schemas.microsoft.com/office/powerpoint/2010/main" val="3488710776"/>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9" presetClass="exit" presetSubtype="0" accel="100000" fill="hold" nodeType="clickEffect">
                                  <p:stCondLst>
                                    <p:cond delay="0"/>
                                  </p:stCondLst>
                                  <p:childTnLst>
                                    <p:anim calcmode="lin" valueType="num">
                                      <p:cBhvr>
                                        <p:cTn id="6" dur="500"/>
                                        <p:tgtEl>
                                          <p:spTgt spid="31"/>
                                        </p:tgtEl>
                                        <p:attrNameLst>
                                          <p:attrName>ppt_w</p:attrName>
                                        </p:attrNameLst>
                                      </p:cBhvr>
                                      <p:tavLst>
                                        <p:tav tm="0">
                                          <p:val>
                                            <p:strVal val="ppt_w"/>
                                          </p:val>
                                        </p:tav>
                                        <p:tav tm="100000">
                                          <p:val>
                                            <p:fltVal val="0"/>
                                          </p:val>
                                        </p:tav>
                                      </p:tavLst>
                                    </p:anim>
                                    <p:anim calcmode="lin" valueType="num">
                                      <p:cBhvr>
                                        <p:cTn id="7" dur="500"/>
                                        <p:tgtEl>
                                          <p:spTgt spid="31"/>
                                        </p:tgtEl>
                                        <p:attrNameLst>
                                          <p:attrName>ppt_h</p:attrName>
                                        </p:attrNameLst>
                                      </p:cBhvr>
                                      <p:tavLst>
                                        <p:tav tm="0">
                                          <p:val>
                                            <p:strVal val="ppt_h"/>
                                          </p:val>
                                        </p:tav>
                                        <p:tav tm="100000">
                                          <p:val>
                                            <p:fltVal val="0"/>
                                          </p:val>
                                        </p:tav>
                                      </p:tavLst>
                                    </p:anim>
                                    <p:anim calcmode="lin" valueType="num">
                                      <p:cBhvr>
                                        <p:cTn id="8" dur="500"/>
                                        <p:tgtEl>
                                          <p:spTgt spid="31"/>
                                        </p:tgtEl>
                                        <p:attrNameLst>
                                          <p:attrName>style.rotation</p:attrName>
                                        </p:attrNameLst>
                                      </p:cBhvr>
                                      <p:tavLst>
                                        <p:tav tm="0">
                                          <p:val>
                                            <p:fltVal val="0"/>
                                          </p:val>
                                        </p:tav>
                                        <p:tav tm="100000">
                                          <p:val>
                                            <p:fltVal val="360"/>
                                          </p:val>
                                        </p:tav>
                                      </p:tavLst>
                                    </p:anim>
                                    <p:animEffect transition="out" filter="fade">
                                      <p:cBhvr>
                                        <p:cTn id="9" dur="500"/>
                                        <p:tgtEl>
                                          <p:spTgt spid="31"/>
                                        </p:tgtEl>
                                      </p:cBhvr>
                                    </p:animEffect>
                                    <p:set>
                                      <p:cBhvr>
                                        <p:cTn id="10" dur="1" fill="hold">
                                          <p:stCondLst>
                                            <p:cond delay="499"/>
                                          </p:stCondLst>
                                        </p:cTn>
                                        <p:tgtEl>
                                          <p:spTgt spid="31"/>
                                        </p:tgtEl>
                                        <p:attrNameLst>
                                          <p:attrName>style.visibility</p:attrName>
                                        </p:attrNameLst>
                                      </p:cBhvr>
                                      <p:to>
                                        <p:strVal val="hidden"/>
                                      </p:to>
                                    </p:set>
                                  </p:childTnLst>
                                </p:cTn>
                              </p:par>
                              <p:par>
                                <p:cTn id="11" presetID="49" presetClass="exit" presetSubtype="0" accel="100000" fill="hold" grpId="0" nodeType="withEffect">
                                  <p:stCondLst>
                                    <p:cond delay="0"/>
                                  </p:stCondLst>
                                  <p:childTnLst>
                                    <p:anim calcmode="lin" valueType="num">
                                      <p:cBhvr>
                                        <p:cTn id="12" dur="500"/>
                                        <p:tgtEl>
                                          <p:spTgt spid="17"/>
                                        </p:tgtEl>
                                        <p:attrNameLst>
                                          <p:attrName>ppt_w</p:attrName>
                                        </p:attrNameLst>
                                      </p:cBhvr>
                                      <p:tavLst>
                                        <p:tav tm="0">
                                          <p:val>
                                            <p:strVal val="ppt_w"/>
                                          </p:val>
                                        </p:tav>
                                        <p:tav tm="100000">
                                          <p:val>
                                            <p:fltVal val="0"/>
                                          </p:val>
                                        </p:tav>
                                      </p:tavLst>
                                    </p:anim>
                                    <p:anim calcmode="lin" valueType="num">
                                      <p:cBhvr>
                                        <p:cTn id="13" dur="500"/>
                                        <p:tgtEl>
                                          <p:spTgt spid="17"/>
                                        </p:tgtEl>
                                        <p:attrNameLst>
                                          <p:attrName>ppt_h</p:attrName>
                                        </p:attrNameLst>
                                      </p:cBhvr>
                                      <p:tavLst>
                                        <p:tav tm="0">
                                          <p:val>
                                            <p:strVal val="ppt_h"/>
                                          </p:val>
                                        </p:tav>
                                        <p:tav tm="100000">
                                          <p:val>
                                            <p:fltVal val="0"/>
                                          </p:val>
                                        </p:tav>
                                      </p:tavLst>
                                    </p:anim>
                                    <p:anim calcmode="lin" valueType="num">
                                      <p:cBhvr>
                                        <p:cTn id="14" dur="500"/>
                                        <p:tgtEl>
                                          <p:spTgt spid="17"/>
                                        </p:tgtEl>
                                        <p:attrNameLst>
                                          <p:attrName>style.rotation</p:attrName>
                                        </p:attrNameLst>
                                      </p:cBhvr>
                                      <p:tavLst>
                                        <p:tav tm="0">
                                          <p:val>
                                            <p:fltVal val="0"/>
                                          </p:val>
                                        </p:tav>
                                        <p:tav tm="100000">
                                          <p:val>
                                            <p:fltVal val="360"/>
                                          </p:val>
                                        </p:tav>
                                      </p:tavLst>
                                    </p:anim>
                                    <p:animEffect transition="out" filter="fade">
                                      <p:cBhvr>
                                        <p:cTn id="15" dur="500"/>
                                        <p:tgtEl>
                                          <p:spTgt spid="17"/>
                                        </p:tgtEl>
                                      </p:cBhvr>
                                    </p:animEffect>
                                    <p:set>
                                      <p:cBhvr>
                                        <p:cTn id="16" dur="1" fill="hold">
                                          <p:stCondLst>
                                            <p:cond delay="499"/>
                                          </p:stCondLst>
                                        </p:cTn>
                                        <p:tgtEl>
                                          <p:spTgt spid="17"/>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49" presetClass="exit" presetSubtype="0" accel="100000" fill="hold" nodeType="clickEffect">
                                  <p:stCondLst>
                                    <p:cond delay="0"/>
                                  </p:stCondLst>
                                  <p:childTnLst>
                                    <p:anim calcmode="lin" valueType="num">
                                      <p:cBhvr>
                                        <p:cTn id="20" dur="500"/>
                                        <p:tgtEl>
                                          <p:spTgt spid="29"/>
                                        </p:tgtEl>
                                        <p:attrNameLst>
                                          <p:attrName>ppt_w</p:attrName>
                                        </p:attrNameLst>
                                      </p:cBhvr>
                                      <p:tavLst>
                                        <p:tav tm="0">
                                          <p:val>
                                            <p:strVal val="ppt_w"/>
                                          </p:val>
                                        </p:tav>
                                        <p:tav tm="100000">
                                          <p:val>
                                            <p:fltVal val="0"/>
                                          </p:val>
                                        </p:tav>
                                      </p:tavLst>
                                    </p:anim>
                                    <p:anim calcmode="lin" valueType="num">
                                      <p:cBhvr>
                                        <p:cTn id="21" dur="500"/>
                                        <p:tgtEl>
                                          <p:spTgt spid="29"/>
                                        </p:tgtEl>
                                        <p:attrNameLst>
                                          <p:attrName>ppt_h</p:attrName>
                                        </p:attrNameLst>
                                      </p:cBhvr>
                                      <p:tavLst>
                                        <p:tav tm="0">
                                          <p:val>
                                            <p:strVal val="ppt_h"/>
                                          </p:val>
                                        </p:tav>
                                        <p:tav tm="100000">
                                          <p:val>
                                            <p:fltVal val="0"/>
                                          </p:val>
                                        </p:tav>
                                      </p:tavLst>
                                    </p:anim>
                                    <p:anim calcmode="lin" valueType="num">
                                      <p:cBhvr>
                                        <p:cTn id="22" dur="500"/>
                                        <p:tgtEl>
                                          <p:spTgt spid="29"/>
                                        </p:tgtEl>
                                        <p:attrNameLst>
                                          <p:attrName>style.rotation</p:attrName>
                                        </p:attrNameLst>
                                      </p:cBhvr>
                                      <p:tavLst>
                                        <p:tav tm="0">
                                          <p:val>
                                            <p:fltVal val="0"/>
                                          </p:val>
                                        </p:tav>
                                        <p:tav tm="100000">
                                          <p:val>
                                            <p:fltVal val="360"/>
                                          </p:val>
                                        </p:tav>
                                      </p:tavLst>
                                    </p:anim>
                                    <p:animEffect transition="out" filter="fade">
                                      <p:cBhvr>
                                        <p:cTn id="23" dur="500"/>
                                        <p:tgtEl>
                                          <p:spTgt spid="29"/>
                                        </p:tgtEl>
                                      </p:cBhvr>
                                    </p:animEffect>
                                    <p:set>
                                      <p:cBhvr>
                                        <p:cTn id="24" dur="1" fill="hold">
                                          <p:stCondLst>
                                            <p:cond delay="499"/>
                                          </p:stCondLst>
                                        </p:cTn>
                                        <p:tgtEl>
                                          <p:spTgt spid="29"/>
                                        </p:tgtEl>
                                        <p:attrNameLst>
                                          <p:attrName>style.visibility</p:attrName>
                                        </p:attrNameLst>
                                      </p:cBhvr>
                                      <p:to>
                                        <p:strVal val="hidden"/>
                                      </p:to>
                                    </p:set>
                                  </p:childTnLst>
                                </p:cTn>
                              </p:par>
                              <p:par>
                                <p:cTn id="25" presetID="49" presetClass="exit" presetSubtype="0" accel="100000" fill="hold" grpId="0" nodeType="withEffect">
                                  <p:stCondLst>
                                    <p:cond delay="0"/>
                                  </p:stCondLst>
                                  <p:childTnLst>
                                    <p:anim calcmode="lin" valueType="num">
                                      <p:cBhvr>
                                        <p:cTn id="26" dur="500"/>
                                        <p:tgtEl>
                                          <p:spTgt spid="36"/>
                                        </p:tgtEl>
                                        <p:attrNameLst>
                                          <p:attrName>ppt_w</p:attrName>
                                        </p:attrNameLst>
                                      </p:cBhvr>
                                      <p:tavLst>
                                        <p:tav tm="0">
                                          <p:val>
                                            <p:strVal val="ppt_w"/>
                                          </p:val>
                                        </p:tav>
                                        <p:tav tm="100000">
                                          <p:val>
                                            <p:fltVal val="0"/>
                                          </p:val>
                                        </p:tav>
                                      </p:tavLst>
                                    </p:anim>
                                    <p:anim calcmode="lin" valueType="num">
                                      <p:cBhvr>
                                        <p:cTn id="27" dur="500"/>
                                        <p:tgtEl>
                                          <p:spTgt spid="36"/>
                                        </p:tgtEl>
                                        <p:attrNameLst>
                                          <p:attrName>ppt_h</p:attrName>
                                        </p:attrNameLst>
                                      </p:cBhvr>
                                      <p:tavLst>
                                        <p:tav tm="0">
                                          <p:val>
                                            <p:strVal val="ppt_h"/>
                                          </p:val>
                                        </p:tav>
                                        <p:tav tm="100000">
                                          <p:val>
                                            <p:fltVal val="0"/>
                                          </p:val>
                                        </p:tav>
                                      </p:tavLst>
                                    </p:anim>
                                    <p:anim calcmode="lin" valueType="num">
                                      <p:cBhvr>
                                        <p:cTn id="28" dur="500"/>
                                        <p:tgtEl>
                                          <p:spTgt spid="36"/>
                                        </p:tgtEl>
                                        <p:attrNameLst>
                                          <p:attrName>style.rotation</p:attrName>
                                        </p:attrNameLst>
                                      </p:cBhvr>
                                      <p:tavLst>
                                        <p:tav tm="0">
                                          <p:val>
                                            <p:fltVal val="0"/>
                                          </p:val>
                                        </p:tav>
                                        <p:tav tm="100000">
                                          <p:val>
                                            <p:fltVal val="360"/>
                                          </p:val>
                                        </p:tav>
                                      </p:tavLst>
                                    </p:anim>
                                    <p:animEffect transition="out" filter="fade">
                                      <p:cBhvr>
                                        <p:cTn id="29" dur="500"/>
                                        <p:tgtEl>
                                          <p:spTgt spid="36"/>
                                        </p:tgtEl>
                                      </p:cBhvr>
                                    </p:animEffect>
                                    <p:set>
                                      <p:cBhvr>
                                        <p:cTn id="30" dur="1" fill="hold">
                                          <p:stCondLst>
                                            <p:cond delay="499"/>
                                          </p:stCondLst>
                                        </p:cTn>
                                        <p:tgtEl>
                                          <p:spTgt spid="36"/>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49" presetClass="exit" presetSubtype="0" accel="100000" fill="hold" nodeType="clickEffect">
                                  <p:stCondLst>
                                    <p:cond delay="0"/>
                                  </p:stCondLst>
                                  <p:childTnLst>
                                    <p:anim calcmode="lin" valueType="num">
                                      <p:cBhvr>
                                        <p:cTn id="34" dur="500"/>
                                        <p:tgtEl>
                                          <p:spTgt spid="23"/>
                                        </p:tgtEl>
                                        <p:attrNameLst>
                                          <p:attrName>ppt_w</p:attrName>
                                        </p:attrNameLst>
                                      </p:cBhvr>
                                      <p:tavLst>
                                        <p:tav tm="0">
                                          <p:val>
                                            <p:strVal val="ppt_w"/>
                                          </p:val>
                                        </p:tav>
                                        <p:tav tm="100000">
                                          <p:val>
                                            <p:fltVal val="0"/>
                                          </p:val>
                                        </p:tav>
                                      </p:tavLst>
                                    </p:anim>
                                    <p:anim calcmode="lin" valueType="num">
                                      <p:cBhvr>
                                        <p:cTn id="35" dur="500"/>
                                        <p:tgtEl>
                                          <p:spTgt spid="23"/>
                                        </p:tgtEl>
                                        <p:attrNameLst>
                                          <p:attrName>ppt_h</p:attrName>
                                        </p:attrNameLst>
                                      </p:cBhvr>
                                      <p:tavLst>
                                        <p:tav tm="0">
                                          <p:val>
                                            <p:strVal val="ppt_h"/>
                                          </p:val>
                                        </p:tav>
                                        <p:tav tm="100000">
                                          <p:val>
                                            <p:fltVal val="0"/>
                                          </p:val>
                                        </p:tav>
                                      </p:tavLst>
                                    </p:anim>
                                    <p:anim calcmode="lin" valueType="num">
                                      <p:cBhvr>
                                        <p:cTn id="36" dur="500"/>
                                        <p:tgtEl>
                                          <p:spTgt spid="23"/>
                                        </p:tgtEl>
                                        <p:attrNameLst>
                                          <p:attrName>style.rotation</p:attrName>
                                        </p:attrNameLst>
                                      </p:cBhvr>
                                      <p:tavLst>
                                        <p:tav tm="0">
                                          <p:val>
                                            <p:fltVal val="0"/>
                                          </p:val>
                                        </p:tav>
                                        <p:tav tm="100000">
                                          <p:val>
                                            <p:fltVal val="360"/>
                                          </p:val>
                                        </p:tav>
                                      </p:tavLst>
                                    </p:anim>
                                    <p:animEffect transition="out" filter="fade">
                                      <p:cBhvr>
                                        <p:cTn id="37" dur="500"/>
                                        <p:tgtEl>
                                          <p:spTgt spid="23"/>
                                        </p:tgtEl>
                                      </p:cBhvr>
                                    </p:animEffect>
                                    <p:set>
                                      <p:cBhvr>
                                        <p:cTn id="38" dur="1" fill="hold">
                                          <p:stCondLst>
                                            <p:cond delay="499"/>
                                          </p:stCondLst>
                                        </p:cTn>
                                        <p:tgtEl>
                                          <p:spTgt spid="23"/>
                                        </p:tgtEl>
                                        <p:attrNameLst>
                                          <p:attrName>style.visibility</p:attrName>
                                        </p:attrNameLst>
                                      </p:cBhvr>
                                      <p:to>
                                        <p:strVal val="hidden"/>
                                      </p:to>
                                    </p:set>
                                  </p:childTnLst>
                                </p:cTn>
                              </p:par>
                              <p:par>
                                <p:cTn id="39" presetID="49" presetClass="exit" presetSubtype="0" accel="100000" fill="hold" grpId="0" nodeType="withEffect">
                                  <p:stCondLst>
                                    <p:cond delay="0"/>
                                  </p:stCondLst>
                                  <p:childTnLst>
                                    <p:anim calcmode="lin" valueType="num">
                                      <p:cBhvr>
                                        <p:cTn id="40" dur="500"/>
                                        <p:tgtEl>
                                          <p:spTgt spid="35"/>
                                        </p:tgtEl>
                                        <p:attrNameLst>
                                          <p:attrName>ppt_w</p:attrName>
                                        </p:attrNameLst>
                                      </p:cBhvr>
                                      <p:tavLst>
                                        <p:tav tm="0">
                                          <p:val>
                                            <p:strVal val="ppt_w"/>
                                          </p:val>
                                        </p:tav>
                                        <p:tav tm="100000">
                                          <p:val>
                                            <p:fltVal val="0"/>
                                          </p:val>
                                        </p:tav>
                                      </p:tavLst>
                                    </p:anim>
                                    <p:anim calcmode="lin" valueType="num">
                                      <p:cBhvr>
                                        <p:cTn id="41" dur="500"/>
                                        <p:tgtEl>
                                          <p:spTgt spid="35"/>
                                        </p:tgtEl>
                                        <p:attrNameLst>
                                          <p:attrName>ppt_h</p:attrName>
                                        </p:attrNameLst>
                                      </p:cBhvr>
                                      <p:tavLst>
                                        <p:tav tm="0">
                                          <p:val>
                                            <p:strVal val="ppt_h"/>
                                          </p:val>
                                        </p:tav>
                                        <p:tav tm="100000">
                                          <p:val>
                                            <p:fltVal val="0"/>
                                          </p:val>
                                        </p:tav>
                                      </p:tavLst>
                                    </p:anim>
                                    <p:anim calcmode="lin" valueType="num">
                                      <p:cBhvr>
                                        <p:cTn id="42" dur="500"/>
                                        <p:tgtEl>
                                          <p:spTgt spid="35"/>
                                        </p:tgtEl>
                                        <p:attrNameLst>
                                          <p:attrName>style.rotation</p:attrName>
                                        </p:attrNameLst>
                                      </p:cBhvr>
                                      <p:tavLst>
                                        <p:tav tm="0">
                                          <p:val>
                                            <p:fltVal val="0"/>
                                          </p:val>
                                        </p:tav>
                                        <p:tav tm="100000">
                                          <p:val>
                                            <p:fltVal val="360"/>
                                          </p:val>
                                        </p:tav>
                                      </p:tavLst>
                                    </p:anim>
                                    <p:animEffect transition="out" filter="fade">
                                      <p:cBhvr>
                                        <p:cTn id="43" dur="500"/>
                                        <p:tgtEl>
                                          <p:spTgt spid="35"/>
                                        </p:tgtEl>
                                      </p:cBhvr>
                                    </p:animEffect>
                                    <p:set>
                                      <p:cBhvr>
                                        <p:cTn id="44" dur="1" fill="hold">
                                          <p:stCondLst>
                                            <p:cond delay="499"/>
                                          </p:stCondLst>
                                        </p:cTn>
                                        <p:tgtEl>
                                          <p:spTgt spid="35"/>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4"/>
                                        </p:tgtEl>
                                        <p:attrNameLst>
                                          <p:attrName>style.visibility</p:attrName>
                                        </p:attrNameLst>
                                      </p:cBhvr>
                                      <p:to>
                                        <p:strVal val="visible"/>
                                      </p:to>
                                    </p:set>
                                  </p:childTnLst>
                                </p:cTn>
                              </p:par>
                            </p:childTnLst>
                          </p:cTn>
                        </p:par>
                        <p:par>
                          <p:cTn id="49" fill="hold">
                            <p:stCondLst>
                              <p:cond delay="0"/>
                            </p:stCondLst>
                            <p:childTnLst>
                              <p:par>
                                <p:cTn id="50" presetID="53" presetClass="entr" presetSubtype="16" fill="hold" nodeType="afterEffect">
                                  <p:stCondLst>
                                    <p:cond delay="2000"/>
                                  </p:stCondLst>
                                  <p:childTnLst>
                                    <p:set>
                                      <p:cBhvr>
                                        <p:cTn id="51" dur="1" fill="hold">
                                          <p:stCondLst>
                                            <p:cond delay="0"/>
                                          </p:stCondLst>
                                        </p:cTn>
                                        <p:tgtEl>
                                          <p:spTgt spid="1027"/>
                                        </p:tgtEl>
                                        <p:attrNameLst>
                                          <p:attrName>style.visibility</p:attrName>
                                        </p:attrNameLst>
                                      </p:cBhvr>
                                      <p:to>
                                        <p:strVal val="visible"/>
                                      </p:to>
                                    </p:set>
                                    <p:anim calcmode="lin" valueType="num">
                                      <p:cBhvr>
                                        <p:cTn id="52" dur="500" fill="hold"/>
                                        <p:tgtEl>
                                          <p:spTgt spid="1027"/>
                                        </p:tgtEl>
                                        <p:attrNameLst>
                                          <p:attrName>ppt_w</p:attrName>
                                        </p:attrNameLst>
                                      </p:cBhvr>
                                      <p:tavLst>
                                        <p:tav tm="0">
                                          <p:val>
                                            <p:fltVal val="0"/>
                                          </p:val>
                                        </p:tav>
                                        <p:tav tm="100000">
                                          <p:val>
                                            <p:strVal val="#ppt_w"/>
                                          </p:val>
                                        </p:tav>
                                      </p:tavLst>
                                    </p:anim>
                                    <p:anim calcmode="lin" valueType="num">
                                      <p:cBhvr>
                                        <p:cTn id="53" dur="500" fill="hold"/>
                                        <p:tgtEl>
                                          <p:spTgt spid="1027"/>
                                        </p:tgtEl>
                                        <p:attrNameLst>
                                          <p:attrName>ppt_h</p:attrName>
                                        </p:attrNameLst>
                                      </p:cBhvr>
                                      <p:tavLst>
                                        <p:tav tm="0">
                                          <p:val>
                                            <p:fltVal val="0"/>
                                          </p:val>
                                        </p:tav>
                                        <p:tav tm="100000">
                                          <p:val>
                                            <p:strVal val="#ppt_h"/>
                                          </p:val>
                                        </p:tav>
                                      </p:tavLst>
                                    </p:anim>
                                    <p:animEffect transition="in" filter="fade">
                                      <p:cBhvr>
                                        <p:cTn id="54" dur="500"/>
                                        <p:tgtEl>
                                          <p:spTgt spid="1027"/>
                                        </p:tgtEl>
                                      </p:cBhvr>
                                    </p:animEffect>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nodeType="clickEffect">
                                  <p:stCondLst>
                                    <p:cond delay="0"/>
                                  </p:stCondLst>
                                  <p:childTnLst>
                                    <p:set>
                                      <p:cBhvr>
                                        <p:cTn id="58" dur="1" fill="hold">
                                          <p:stCondLst>
                                            <p:cond delay="0"/>
                                          </p:stCondLst>
                                        </p:cTn>
                                        <p:tgtEl>
                                          <p:spTgt spid="1028"/>
                                        </p:tgtEl>
                                        <p:attrNameLst>
                                          <p:attrName>style.visibility</p:attrName>
                                        </p:attrNameLst>
                                      </p:cBhvr>
                                      <p:to>
                                        <p:strVal val="visible"/>
                                      </p:to>
                                    </p:set>
                                    <p:anim calcmode="lin" valueType="num">
                                      <p:cBhvr additive="base">
                                        <p:cTn id="59" dur="500" fill="hold"/>
                                        <p:tgtEl>
                                          <p:spTgt spid="1028"/>
                                        </p:tgtEl>
                                        <p:attrNameLst>
                                          <p:attrName>ppt_x</p:attrName>
                                        </p:attrNameLst>
                                      </p:cBhvr>
                                      <p:tavLst>
                                        <p:tav tm="0">
                                          <p:val>
                                            <p:strVal val="#ppt_x"/>
                                          </p:val>
                                        </p:tav>
                                        <p:tav tm="100000">
                                          <p:val>
                                            <p:strVal val="#ppt_x"/>
                                          </p:val>
                                        </p:tav>
                                      </p:tavLst>
                                    </p:anim>
                                    <p:anim calcmode="lin" valueType="num">
                                      <p:cBhvr additive="base">
                                        <p:cTn id="60" dur="500" fill="hold"/>
                                        <p:tgtEl>
                                          <p:spTgt spid="1028"/>
                                        </p:tgtEl>
                                        <p:attrNameLst>
                                          <p:attrName>ppt_y</p:attrName>
                                        </p:attrNameLst>
                                      </p:cBhvr>
                                      <p:tavLst>
                                        <p:tav tm="0">
                                          <p:val>
                                            <p:strVal val="1+#ppt_h/2"/>
                                          </p:val>
                                        </p:tav>
                                        <p:tav tm="100000">
                                          <p:val>
                                            <p:strVal val="#ppt_y"/>
                                          </p:val>
                                        </p:tav>
                                      </p:tavLst>
                                    </p:anim>
                                  </p:childTnLst>
                                </p:cTn>
                              </p:par>
                            </p:childTnLst>
                          </p:cTn>
                        </p:par>
                        <p:par>
                          <p:cTn id="61" fill="hold">
                            <p:stCondLst>
                              <p:cond delay="500"/>
                            </p:stCondLst>
                            <p:childTnLst>
                              <p:par>
                                <p:cTn id="62" presetID="22" presetClass="entr" presetSubtype="8" fill="hold" grpId="0" nodeType="afterEffect">
                                  <p:stCondLst>
                                    <p:cond delay="0"/>
                                  </p:stCondLst>
                                  <p:childTnLst>
                                    <p:set>
                                      <p:cBhvr>
                                        <p:cTn id="63" dur="1" fill="hold">
                                          <p:stCondLst>
                                            <p:cond delay="0"/>
                                          </p:stCondLst>
                                        </p:cTn>
                                        <p:tgtEl>
                                          <p:spTgt spid="6"/>
                                        </p:tgtEl>
                                        <p:attrNameLst>
                                          <p:attrName>style.visibility</p:attrName>
                                        </p:attrNameLst>
                                      </p:cBhvr>
                                      <p:to>
                                        <p:strVal val="visible"/>
                                      </p:to>
                                    </p:set>
                                    <p:animEffect transition="in" filter="wipe(left)">
                                      <p:cBhvr>
                                        <p:cTn id="6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animBg="1"/>
      <p:bldP spid="17" grpId="0"/>
      <p:bldP spid="35" grpId="0"/>
      <p:bldP spid="3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37268" y="1412117"/>
            <a:ext cx="8229600" cy="5257800"/>
          </a:xfrm>
        </p:spPr>
        <p:txBody>
          <a:bodyPr>
            <a:normAutofit/>
          </a:bodyPr>
          <a:lstStyle/>
          <a:p>
            <a:r>
              <a:rPr lang="en-US" dirty="0" smtClean="0"/>
              <a:t>Push bandwidth (I/O)</a:t>
            </a:r>
          </a:p>
          <a:p>
            <a:pPr lvl="1"/>
            <a:r>
              <a:rPr lang="en-US" dirty="0" smtClean="0"/>
              <a:t>More Data, More</a:t>
            </a:r>
            <a:r>
              <a:rPr lang="en-US" i="1" dirty="0" smtClean="0"/>
              <a:t> Relevant </a:t>
            </a:r>
            <a:r>
              <a:rPr lang="en-US" dirty="0" smtClean="0"/>
              <a:t>Data</a:t>
            </a:r>
          </a:p>
          <a:p>
            <a:r>
              <a:rPr lang="en-US" dirty="0" smtClean="0"/>
              <a:t>Push Memory (RAM, Storage)</a:t>
            </a:r>
          </a:p>
          <a:p>
            <a:pPr lvl="1"/>
            <a:r>
              <a:rPr lang="en-US" dirty="0" smtClean="0"/>
              <a:t>Summarize and condense (Hash)</a:t>
            </a:r>
          </a:p>
          <a:p>
            <a:r>
              <a:rPr lang="en-US" dirty="0" smtClean="0"/>
              <a:t>Push Computation (Processor)</a:t>
            </a:r>
          </a:p>
          <a:p>
            <a:pPr lvl="1"/>
            <a:r>
              <a:rPr lang="en-US" dirty="0" smtClean="0"/>
              <a:t>New ways of thinking </a:t>
            </a:r>
            <a:r>
              <a:rPr lang="en-US" dirty="0" smtClean="0">
                <a:sym typeface="Wingdings" pitchFamily="2" charset="2"/>
              </a:rPr>
              <a:t></a:t>
            </a:r>
            <a:r>
              <a:rPr lang="en-US" dirty="0" smtClean="0"/>
              <a:t> Theories</a:t>
            </a:r>
          </a:p>
          <a:p>
            <a:pPr lvl="2"/>
            <a:r>
              <a:rPr lang="en-US" dirty="0" smtClean="0">
                <a:sym typeface="Wingdings" pitchFamily="2" charset="2"/>
              </a:rPr>
              <a:t>Classical to Probabilistic </a:t>
            </a:r>
          </a:p>
          <a:p>
            <a:pPr lvl="1"/>
            <a:r>
              <a:rPr lang="en-US" dirty="0" smtClean="0"/>
              <a:t>Increase thinking efficiency</a:t>
            </a:r>
          </a:p>
        </p:txBody>
      </p:sp>
      <p:pic>
        <p:nvPicPr>
          <p:cNvPr id="8" name="Picture 7"/>
          <p:cNvPicPr>
            <a:picLocks noChangeAspect="1"/>
          </p:cNvPicPr>
          <p:nvPr/>
        </p:nvPicPr>
        <p:blipFill rotWithShape="1">
          <a:blip r:embed="rId3" cstate="print">
            <a:extLst>
              <a:ext uri="{BEBA8EAE-BF5A-486C-A8C5-ECC9F3942E4B}">
                <a14:imgProps xmlns:a14="http://schemas.microsoft.com/office/drawing/2010/main">
                  <a14:imgLayer r:embed="rId4">
                    <a14:imgEffect>
                      <a14:backgroundRemoval t="0" b="97849" l="811" r="100000"/>
                    </a14:imgEffect>
                  </a14:imgLayer>
                </a14:imgProps>
              </a:ext>
              <a:ext uri="{28A0092B-C50C-407E-A947-70E740481C1C}">
                <a14:useLocalDpi xmlns:a14="http://schemas.microsoft.com/office/drawing/2010/main"/>
              </a:ext>
            </a:extLst>
          </a:blip>
          <a:srcRect/>
          <a:stretch/>
        </p:blipFill>
        <p:spPr>
          <a:xfrm>
            <a:off x="7032674" y="1005840"/>
            <a:ext cx="2133600" cy="1678778"/>
          </a:xfrm>
          <a:prstGeom prst="rect">
            <a:avLst/>
          </a:prstGeom>
          <a:effectLst>
            <a:outerShdw blurRad="50800" dist="50800" dir="5400000" sx="1000" sy="1000" algn="ctr" rotWithShape="0">
              <a:srgbClr val="000000">
                <a:alpha val="17000"/>
              </a:srgbClr>
            </a:outerShdw>
          </a:effectLst>
        </p:spPr>
      </p:pic>
      <p:sp>
        <p:nvSpPr>
          <p:cNvPr id="2" name="Title 1"/>
          <p:cNvSpPr>
            <a:spLocks noGrp="1"/>
          </p:cNvSpPr>
          <p:nvPr>
            <p:ph type="title"/>
          </p:nvPr>
        </p:nvSpPr>
        <p:spPr>
          <a:xfrm>
            <a:off x="1600200" y="303371"/>
            <a:ext cx="5105400" cy="1143000"/>
          </a:xfrm>
        </p:spPr>
        <p:txBody>
          <a:bodyPr/>
          <a:lstStyle/>
          <a:p>
            <a:r>
              <a:rPr lang="en-US" dirty="0" smtClean="0"/>
              <a:t>Push the Limits</a:t>
            </a:r>
            <a:endParaRPr lang="en-US" dirty="0"/>
          </a:p>
        </p:txBody>
      </p:sp>
      <p:grpSp>
        <p:nvGrpSpPr>
          <p:cNvPr id="9" name="Group 8"/>
          <p:cNvGrpSpPr/>
          <p:nvPr/>
        </p:nvGrpSpPr>
        <p:grpSpPr>
          <a:xfrm>
            <a:off x="6286500" y="2857817"/>
            <a:ext cx="2458801" cy="1777366"/>
            <a:chOff x="6286500" y="2857817"/>
            <a:chExt cx="2458801" cy="1777366"/>
          </a:xfrm>
        </p:grpSpPr>
        <p:pic>
          <p:nvPicPr>
            <p:cNvPr id="4098" name="Picture 2" descr="http://flavorchemists.com/wp-content/uploads/2012/09/library_books.jpg"/>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6286500" y="2857817"/>
              <a:ext cx="2247900" cy="1498600"/>
            </a:xfrm>
            <a:prstGeom prst="rect">
              <a:avLst/>
            </a:prstGeom>
            <a:noFill/>
            <a:effectLst>
              <a:outerShdw blurRad="76200" dist="38100" dir="9180000" sx="112000" sy="112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4100" name="Picture 4" descr="http://nims11.files.wordpress.com/2011/09/mystica_usb_flash_drive.png"/>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7882335" y="3772217"/>
              <a:ext cx="862966" cy="862966"/>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a:extLst>
              <a:ext uri="{909E8E84-426E-40DD-AFC4-6F175D3DCCD1}">
                <a14:hiddenFill xmlns:a14="http://schemas.microsoft.com/office/drawing/2010/main">
                  <a:solidFill>
                    <a:srgbClr val="FFFFFF"/>
                  </a:solidFill>
                </a14:hiddenFill>
              </a:ext>
            </a:extLst>
          </p:spPr>
        </p:pic>
      </p:grpSp>
      <p:pic>
        <p:nvPicPr>
          <p:cNvPr id="4104" name="Picture 8" descr="http://hobohome.com/news/wp-content/uploads/2009/10/sinewave.gif"/>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1905000" y="5788342"/>
            <a:ext cx="1694829" cy="86677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381000" y="5562600"/>
            <a:ext cx="1122422" cy="830997"/>
          </a:xfrm>
          <a:prstGeom prst="rect">
            <a:avLst/>
          </a:prstGeom>
          <a:noFill/>
        </p:spPr>
        <p:txBody>
          <a:bodyPr wrap="none" lIns="91440" tIns="45720" rIns="91440" bIns="45720">
            <a:spAutoFit/>
          </a:bodyPr>
          <a:lstStyle/>
          <a:p>
            <a:pPr algn="ctr"/>
            <a:r>
              <a:rPr lang="en-US" sz="4800" b="1" cap="none" spc="0"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123</a:t>
            </a:r>
            <a:endParaRPr lang="en-US" sz="4800" b="1" cap="none" spc="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
        <p:nvSpPr>
          <p:cNvPr id="5" name="Rectangle 4"/>
          <p:cNvSpPr/>
          <p:nvPr/>
        </p:nvSpPr>
        <p:spPr>
          <a:xfrm>
            <a:off x="4114800" y="5884664"/>
            <a:ext cx="1002197" cy="830997"/>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4800" b="1" i="1" cap="none" spc="0"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xyz</a:t>
            </a:r>
            <a:endParaRPr lang="en-US" sz="4800" b="1" i="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pic>
        <p:nvPicPr>
          <p:cNvPr id="4106" name="Picture 10" descr="http://hyperphysics.phy-astr.gsu.edu/hbase/electric/imgele/gaulaw2.gif"/>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7270954" y="4897521"/>
            <a:ext cx="1657039" cy="176950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5996990" y="271299"/>
            <a:ext cx="1035684" cy="1469082"/>
          </a:xfrm>
          <a:prstGeom prst="rect">
            <a:avLst/>
          </a:prstGeom>
          <a:effectLst>
            <a:glow rad="228600">
              <a:schemeClr val="accent1">
                <a:satMod val="175000"/>
                <a:alpha val="40000"/>
              </a:schemeClr>
            </a:glow>
            <a:softEdge rad="31750"/>
          </a:effectLst>
        </p:spPr>
      </p:pic>
      <p:pic>
        <p:nvPicPr>
          <p:cNvPr id="7" name="Picture 6"/>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381000" y="152400"/>
            <a:ext cx="1951132" cy="1444942"/>
          </a:xfrm>
          <a:prstGeom prst="rect">
            <a:avLst/>
          </a:prstGeom>
          <a:effectLst>
            <a:softEdge rad="127000"/>
          </a:effectLst>
        </p:spPr>
      </p:pic>
      <p:pic>
        <p:nvPicPr>
          <p:cNvPr id="1026" name="Picture 2" descr="http://awesomelyluvvie.com/wp-content/uploads/2012/03/standing-on-the-shoulders-of-giants.jpg"/>
          <p:cNvPicPr>
            <a:picLocks noChangeAspect="1" noChangeArrowheads="1"/>
          </p:cNvPicPr>
          <p:nvPr/>
        </p:nvPicPr>
        <p:blipFill>
          <a:blip r:embed="rId11" cstate="print">
            <a:extLst>
              <a:ext uri="{28A0092B-C50C-407E-A947-70E740481C1C}">
                <a14:useLocalDpi xmlns:a14="http://schemas.microsoft.com/office/drawing/2010/main"/>
              </a:ext>
            </a:extLst>
          </a:blip>
          <a:srcRect/>
          <a:stretch>
            <a:fillRect/>
          </a:stretch>
        </p:blipFill>
        <p:spPr bwMode="auto">
          <a:xfrm>
            <a:off x="5486401" y="4712800"/>
            <a:ext cx="1450858" cy="19542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9731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par>
                                <p:cTn id="17" presetID="10"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
                                            <p:txEl>
                                              <p:pRg st="2" end="2"/>
                                            </p:txEl>
                                          </p:spTgt>
                                        </p:tgtEl>
                                        <p:attrNameLst>
                                          <p:attrName>style.visibility</p:attrName>
                                        </p:attrNameLst>
                                      </p:cBhvr>
                                      <p:to>
                                        <p:strVal val="visible"/>
                                      </p:to>
                                    </p:set>
                                    <p:animEffect transition="in" filter="fade">
                                      <p:cBhvr>
                                        <p:cTn id="24" dur="500"/>
                                        <p:tgtEl>
                                          <p:spTgt spid="3">
                                            <p:txEl>
                                              <p:pRg st="2" end="2"/>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fade">
                                      <p:cBhvr>
                                        <p:cTn id="27" dur="500"/>
                                        <p:tgtEl>
                                          <p:spTgt spid="3">
                                            <p:txEl>
                                              <p:pRg st="3" end="3"/>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fade">
                                      <p:cBhvr>
                                        <p:cTn id="30" dur="500"/>
                                        <p:tgtEl>
                                          <p:spTgt spid="9"/>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500"/>
                                        <p:tgtEl>
                                          <p:spTgt spid="3">
                                            <p:txEl>
                                              <p:pRg st="4" end="4"/>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
                                            <p:txEl>
                                              <p:pRg st="5" end="5"/>
                                            </p:txEl>
                                          </p:spTgt>
                                        </p:tgtEl>
                                        <p:attrNameLst>
                                          <p:attrName>style.visibility</p:attrName>
                                        </p:attrNameLst>
                                      </p:cBhvr>
                                      <p:to>
                                        <p:strVal val="visible"/>
                                      </p:to>
                                    </p:set>
                                    <p:animEffect transition="in" filter="fade">
                                      <p:cBhvr>
                                        <p:cTn id="38" dur="500"/>
                                        <p:tgtEl>
                                          <p:spTgt spid="3">
                                            <p:txEl>
                                              <p:pRg st="5" end="5"/>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
                                            <p:txEl>
                                              <p:pRg st="6" end="6"/>
                                            </p:txEl>
                                          </p:spTgt>
                                        </p:tgtEl>
                                        <p:attrNameLst>
                                          <p:attrName>style.visibility</p:attrName>
                                        </p:attrNameLst>
                                      </p:cBhvr>
                                      <p:to>
                                        <p:strVal val="visible"/>
                                      </p:to>
                                    </p:set>
                                    <p:animEffect transition="in" filter="fade">
                                      <p:cBhvr>
                                        <p:cTn id="41" dur="500"/>
                                        <p:tgtEl>
                                          <p:spTgt spid="3">
                                            <p:txEl>
                                              <p:pRg st="6" end="6"/>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5"/>
                                        </p:tgtEl>
                                        <p:attrNameLst>
                                          <p:attrName>style.visibility</p:attrName>
                                        </p:attrNameLst>
                                      </p:cBhvr>
                                      <p:to>
                                        <p:strVal val="visible"/>
                                      </p:to>
                                    </p:set>
                                    <p:animEffect transition="in" filter="fade">
                                      <p:cBhvr>
                                        <p:cTn id="44" dur="500"/>
                                        <p:tgtEl>
                                          <p:spTgt spid="5"/>
                                        </p:tgtEl>
                                      </p:cBhvr>
                                    </p:animEffect>
                                  </p:childTnLst>
                                </p:cTn>
                              </p:par>
                              <p:par>
                                <p:cTn id="45" presetID="10" presetClass="entr" presetSubtype="0" fill="hold" nodeType="withEffect">
                                  <p:stCondLst>
                                    <p:cond delay="0"/>
                                  </p:stCondLst>
                                  <p:childTnLst>
                                    <p:set>
                                      <p:cBhvr>
                                        <p:cTn id="46" dur="1" fill="hold">
                                          <p:stCondLst>
                                            <p:cond delay="0"/>
                                          </p:stCondLst>
                                        </p:cTn>
                                        <p:tgtEl>
                                          <p:spTgt spid="4104"/>
                                        </p:tgtEl>
                                        <p:attrNameLst>
                                          <p:attrName>style.visibility</p:attrName>
                                        </p:attrNameLst>
                                      </p:cBhvr>
                                      <p:to>
                                        <p:strVal val="visible"/>
                                      </p:to>
                                    </p:set>
                                    <p:animEffect transition="in" filter="fade">
                                      <p:cBhvr>
                                        <p:cTn id="47" dur="500"/>
                                        <p:tgtEl>
                                          <p:spTgt spid="4104"/>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4"/>
                                        </p:tgtEl>
                                        <p:attrNameLst>
                                          <p:attrName>style.visibility</p:attrName>
                                        </p:attrNameLst>
                                      </p:cBhvr>
                                      <p:to>
                                        <p:strVal val="visible"/>
                                      </p:to>
                                    </p:set>
                                    <p:animEffect transition="in" filter="fade">
                                      <p:cBhvr>
                                        <p:cTn id="50" dur="500"/>
                                        <p:tgtEl>
                                          <p:spTgt spid="4"/>
                                        </p:tgtEl>
                                      </p:cBhvr>
                                    </p:animEffect>
                                  </p:childTnLst>
                                </p:cTn>
                              </p:par>
                              <p:par>
                                <p:cTn id="51" presetID="10" presetClass="entr" presetSubtype="0" fill="hold" nodeType="withEffect">
                                  <p:stCondLst>
                                    <p:cond delay="0"/>
                                  </p:stCondLst>
                                  <p:childTnLst>
                                    <p:set>
                                      <p:cBhvr>
                                        <p:cTn id="52" dur="1" fill="hold">
                                          <p:stCondLst>
                                            <p:cond delay="0"/>
                                          </p:stCondLst>
                                        </p:cTn>
                                        <p:tgtEl>
                                          <p:spTgt spid="4106"/>
                                        </p:tgtEl>
                                        <p:attrNameLst>
                                          <p:attrName>style.visibility</p:attrName>
                                        </p:attrNameLst>
                                      </p:cBhvr>
                                      <p:to>
                                        <p:strVal val="visible"/>
                                      </p:to>
                                    </p:set>
                                    <p:animEffect transition="in" filter="fade">
                                      <p:cBhvr>
                                        <p:cTn id="53" dur="500"/>
                                        <p:tgtEl>
                                          <p:spTgt spid="4106"/>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3">
                                            <p:txEl>
                                              <p:pRg st="7" end="7"/>
                                            </p:txEl>
                                          </p:spTgt>
                                        </p:tgtEl>
                                        <p:attrNameLst>
                                          <p:attrName>style.visibility</p:attrName>
                                        </p:attrNameLst>
                                      </p:cBhvr>
                                      <p:to>
                                        <p:strVal val="visible"/>
                                      </p:to>
                                    </p:set>
                                    <p:animEffect transition="in" filter="fade">
                                      <p:cBhvr>
                                        <p:cTn id="58" dur="500"/>
                                        <p:tgtEl>
                                          <p:spTgt spid="3">
                                            <p:txEl>
                                              <p:pRg st="7" end="7"/>
                                            </p:txEl>
                                          </p:spTgt>
                                        </p:tgtEl>
                                      </p:cBhvr>
                                    </p:animEffect>
                                  </p:childTnLst>
                                </p:cTn>
                              </p:par>
                              <p:par>
                                <p:cTn id="59" presetID="10" presetClass="entr" presetSubtype="0" fill="hold" nodeType="withEffect">
                                  <p:stCondLst>
                                    <p:cond delay="0"/>
                                  </p:stCondLst>
                                  <p:childTnLst>
                                    <p:set>
                                      <p:cBhvr>
                                        <p:cTn id="60" dur="1" fill="hold">
                                          <p:stCondLst>
                                            <p:cond delay="0"/>
                                          </p:stCondLst>
                                        </p:cTn>
                                        <p:tgtEl>
                                          <p:spTgt spid="1026"/>
                                        </p:tgtEl>
                                        <p:attrNameLst>
                                          <p:attrName>style.visibility</p:attrName>
                                        </p:attrNameLst>
                                      </p:cBhvr>
                                      <p:to>
                                        <p:strVal val="visible"/>
                                      </p:to>
                                    </p:set>
                                    <p:animEffect transition="in" filter="fade">
                                      <p:cBhvr>
                                        <p:cTn id="61"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p:bldP spid="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Taking Models to the Next Level</a:t>
            </a:r>
            <a:endParaRPr lang="en-US" dirty="0"/>
          </a:p>
        </p:txBody>
      </p:sp>
      <p:sp>
        <p:nvSpPr>
          <p:cNvPr id="3" name="Content Placeholder 2"/>
          <p:cNvSpPr>
            <a:spLocks noGrp="1"/>
          </p:cNvSpPr>
          <p:nvPr>
            <p:ph idx="1"/>
          </p:nvPr>
        </p:nvSpPr>
        <p:spPr>
          <a:xfrm>
            <a:off x="457200" y="1524000"/>
            <a:ext cx="8229600" cy="4876800"/>
          </a:xfrm>
        </p:spPr>
        <p:txBody>
          <a:bodyPr>
            <a:normAutofit lnSpcReduction="10000"/>
          </a:bodyPr>
          <a:lstStyle/>
          <a:p>
            <a:r>
              <a:rPr lang="en-US" dirty="0" smtClean="0"/>
              <a:t>Accuracy &amp; Precision ↗</a:t>
            </a:r>
          </a:p>
          <a:p>
            <a:pPr lvl="1"/>
            <a:r>
              <a:rPr lang="en-US" dirty="0" smtClean="0"/>
              <a:t>Assumptions ↘</a:t>
            </a:r>
          </a:p>
          <a:p>
            <a:pPr lvl="1"/>
            <a:r>
              <a:rPr lang="en-US" dirty="0"/>
              <a:t>Minimize </a:t>
            </a:r>
            <a:r>
              <a:rPr lang="en-US" dirty="0" smtClean="0"/>
              <a:t>error</a:t>
            </a:r>
          </a:p>
          <a:p>
            <a:r>
              <a:rPr lang="en-US" dirty="0" smtClean="0"/>
              <a:t>Compatibility w/ other models ↗ (Unification)</a:t>
            </a:r>
          </a:p>
          <a:p>
            <a:r>
              <a:rPr lang="en-US" dirty="0"/>
              <a:t>Computability </a:t>
            </a:r>
            <a:r>
              <a:rPr lang="en-US" dirty="0" smtClean="0"/>
              <a:t>↗</a:t>
            </a:r>
          </a:p>
          <a:p>
            <a:r>
              <a:rPr lang="en-US" dirty="0" smtClean="0"/>
              <a:t>Simplicity ↗ (</a:t>
            </a:r>
            <a:r>
              <a:rPr lang="en-US" i="1" dirty="0" smtClean="0"/>
              <a:t>Language</a:t>
            </a:r>
            <a:r>
              <a:rPr lang="en-US" dirty="0" smtClean="0"/>
              <a:t>)</a:t>
            </a:r>
          </a:p>
          <a:p>
            <a:endParaRPr lang="en-US" dirty="0" smtClean="0"/>
          </a:p>
          <a:p>
            <a:pPr marL="0" indent="0">
              <a:buNone/>
            </a:pPr>
            <a:r>
              <a:rPr lang="en-US" u="sng" dirty="0" smtClean="0"/>
              <a:t>The Bottom Line</a:t>
            </a:r>
            <a:r>
              <a:rPr lang="en-US" dirty="0" smtClean="0"/>
              <a:t>: </a:t>
            </a:r>
          </a:p>
          <a:p>
            <a:pPr marL="0" indent="0">
              <a:buNone/>
            </a:pPr>
            <a:r>
              <a:rPr lang="en-US" dirty="0" smtClean="0"/>
              <a:t>Within limitations, make </a:t>
            </a:r>
            <a:r>
              <a:rPr lang="en-US" i="1" dirty="0" smtClean="0"/>
              <a:t>most likely </a:t>
            </a:r>
            <a:r>
              <a:rPr lang="en-US" dirty="0" smtClean="0"/>
              <a:t>inferences</a:t>
            </a:r>
          </a:p>
          <a:p>
            <a:endParaRPr lang="en-US" dirty="0"/>
          </a:p>
        </p:txBody>
      </p:sp>
      <p:sp>
        <p:nvSpPr>
          <p:cNvPr id="4" name="TextBox 3"/>
          <p:cNvSpPr txBox="1"/>
          <p:nvPr/>
        </p:nvSpPr>
        <p:spPr>
          <a:xfrm>
            <a:off x="4114800" y="4648200"/>
            <a:ext cx="4419600" cy="954107"/>
          </a:xfrm>
          <a:prstGeom prst="rect">
            <a:avLst/>
          </a:prstGeom>
          <a:noFill/>
          <a:ln>
            <a:solidFill>
              <a:schemeClr val="tx1"/>
            </a:solidFill>
          </a:ln>
        </p:spPr>
        <p:txBody>
          <a:bodyPr wrap="square" rtlCol="0">
            <a:spAutoFit/>
          </a:bodyPr>
          <a:lstStyle/>
          <a:p>
            <a:r>
              <a:rPr lang="en-US" sz="2800" b="1" dirty="0"/>
              <a:t>Engineering</a:t>
            </a:r>
            <a:r>
              <a:rPr lang="en-US" sz="2800" dirty="0"/>
              <a:t>: leverage all knowledge &amp; Solve </a:t>
            </a:r>
            <a:r>
              <a:rPr lang="en-US" sz="2800" dirty="0" smtClean="0"/>
              <a:t>problems</a:t>
            </a:r>
            <a:endParaRPr lang="en-US" sz="2800" dirty="0"/>
          </a:p>
        </p:txBody>
      </p:sp>
      <p:sp>
        <p:nvSpPr>
          <p:cNvPr id="5" name="TextBox 4"/>
          <p:cNvSpPr txBox="1"/>
          <p:nvPr/>
        </p:nvSpPr>
        <p:spPr>
          <a:xfrm>
            <a:off x="4572000" y="1981200"/>
            <a:ext cx="3886200" cy="954107"/>
          </a:xfrm>
          <a:prstGeom prst="rect">
            <a:avLst/>
          </a:prstGeom>
          <a:noFill/>
          <a:ln>
            <a:solidFill>
              <a:schemeClr val="tx1"/>
            </a:solidFill>
          </a:ln>
        </p:spPr>
        <p:txBody>
          <a:bodyPr wrap="square" rtlCol="0">
            <a:spAutoFit/>
          </a:bodyPr>
          <a:lstStyle/>
          <a:p>
            <a:r>
              <a:rPr lang="en-US" sz="2800" b="1" dirty="0" smtClean="0"/>
              <a:t>Scientists</a:t>
            </a:r>
            <a:r>
              <a:rPr lang="en-US" sz="2800" dirty="0" smtClean="0"/>
              <a:t>: expand knowledge via ↗ models</a:t>
            </a:r>
            <a:endParaRPr lang="en-US" sz="2800" dirty="0"/>
          </a:p>
        </p:txBody>
      </p:sp>
      <p:pic>
        <p:nvPicPr>
          <p:cNvPr id="1026" name="Picture 2" descr="C:\Users\Class2014\AppData\Local\Microsoft\Windows\Temporary Internet Files\Content.IE5\1GYX6QKB\MC900234102[1].wmf"/>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5161914" y="3723992"/>
            <a:ext cx="1152053" cy="92420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hanghai-donghai.bridge.jpg (400×282)"/>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6516872" y="3607621"/>
            <a:ext cx="1475998" cy="1040579"/>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descr="C:\Users\Class2014\AppData\Local\Microsoft\Windows\Temporary Internet Files\Content.IE5\O9L5FNKL\MC900436920[1].png"/>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7254871" y="1543967"/>
            <a:ext cx="914286" cy="9142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5509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2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02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0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For what purpose?</a:t>
            </a:r>
            <a:endParaRPr lang="en-US" dirty="0"/>
          </a:p>
        </p:txBody>
      </p:sp>
      <p:sp>
        <p:nvSpPr>
          <p:cNvPr id="3" name="ontent Placeholder 2"/>
          <p:cNvSpPr>
            <a:spLocks noGrp="1"/>
          </p:cNvSpPr>
          <p:nvPr>
            <p:ph idx="1"/>
          </p:nvPr>
        </p:nvSpPr>
        <p:spPr>
          <a:ln w="69850" cmpd="thickThin">
            <a:solidFill>
              <a:schemeClr val="tx1"/>
            </a:solidFill>
          </a:ln>
        </p:spPr>
        <p:txBody>
          <a:bodyPr anchor="ctr" anchorCtr="0"/>
          <a:lstStyle/>
          <a:p>
            <a:pPr marL="400050" lvl="1" indent="0">
              <a:buNone/>
            </a:pPr>
            <a:r>
              <a:rPr lang="en-US" dirty="0" smtClean="0"/>
              <a:t> </a:t>
            </a:r>
          </a:p>
        </p:txBody>
      </p:sp>
      <p:pic>
        <p:nvPicPr>
          <p:cNvPr id="4" name="Picture 3"/>
          <p:cNvPicPr>
            <a:picLocks noChangeAspect="1"/>
          </p:cNvPicPr>
          <p:nvPr/>
        </p:nvPicPr>
        <p:blipFill>
          <a:blip r:embed="rId3">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a:ext>
            </a:extLst>
          </a:blip>
          <a:stretch>
            <a:fillRect/>
          </a:stretch>
        </p:blipFill>
        <p:spPr>
          <a:xfrm>
            <a:off x="1267264" y="3810000"/>
            <a:ext cx="6639951" cy="2618740"/>
          </a:xfrm>
          <a:prstGeom prst="rect">
            <a:avLst/>
          </a:prstGeom>
        </p:spPr>
      </p:pic>
      <p:sp>
        <p:nvSpPr>
          <p:cNvPr id="5" name="TextBox 4"/>
          <p:cNvSpPr txBox="1"/>
          <p:nvPr/>
        </p:nvSpPr>
        <p:spPr>
          <a:xfrm>
            <a:off x="519492" y="2814697"/>
            <a:ext cx="8135497" cy="2062103"/>
          </a:xfrm>
          <a:prstGeom prst="rect">
            <a:avLst/>
          </a:prstGeom>
          <a:noFill/>
        </p:spPr>
        <p:txBody>
          <a:bodyPr wrap="none" rtlCol="0">
            <a:spAutoFit/>
          </a:bodyPr>
          <a:lstStyle/>
          <a:p>
            <a:pPr marL="514350" indent="-514350">
              <a:buFont typeface="+mj-lt"/>
              <a:buAutoNum type="arabicParenR"/>
            </a:pPr>
            <a:r>
              <a:rPr lang="en-US" sz="3200" dirty="0"/>
              <a:t>Advance humanity toward </a:t>
            </a:r>
            <a:r>
              <a:rPr lang="en-US" sz="3200" b="1" i="1" dirty="0">
                <a:solidFill>
                  <a:srgbClr val="7030A0"/>
                </a:solidFill>
              </a:rPr>
              <a:t>your future vision</a:t>
            </a:r>
          </a:p>
          <a:p>
            <a:pPr marL="857250" lvl="1" indent="-457200">
              <a:buFont typeface="Wingdings"/>
              <a:buChar char="è"/>
            </a:pPr>
            <a:r>
              <a:rPr lang="en-US" sz="3200" dirty="0">
                <a:solidFill>
                  <a:prstClr val="black"/>
                </a:solidFill>
                <a:sym typeface="Wingdings" pitchFamily="2" charset="2"/>
              </a:rPr>
              <a:t>Your meaning of life</a:t>
            </a:r>
            <a:r>
              <a:rPr lang="en-US" sz="3200" dirty="0"/>
              <a:t> </a:t>
            </a:r>
          </a:p>
          <a:p>
            <a:pPr marL="514350" indent="-514350">
              <a:buFont typeface="+mj-lt"/>
              <a:buAutoNum type="arabicParenR"/>
            </a:pPr>
            <a:r>
              <a:rPr lang="en-US" sz="3200" dirty="0"/>
              <a:t> </a:t>
            </a:r>
            <a:r>
              <a:rPr lang="en-US" sz="3200" b="1" cap="small" dirty="0">
                <a:solidFill>
                  <a:srgbClr val="7030A0"/>
                </a:solidFill>
                <a:latin typeface="Eras Bold ITC" pitchFamily="34" charset="0"/>
              </a:rPr>
              <a:t>Fun</a:t>
            </a:r>
            <a:r>
              <a:rPr lang="en-US" sz="3200" b="1" dirty="0" smtClean="0">
                <a:solidFill>
                  <a:srgbClr val="7030A0"/>
                </a:solidFill>
                <a:latin typeface="Eras Bold ITC" pitchFamily="34" charset="0"/>
              </a:rPr>
              <a:t>!</a:t>
            </a:r>
            <a:r>
              <a:rPr lang="en-US" sz="3200" dirty="0" smtClean="0">
                <a:solidFill>
                  <a:srgbClr val="7030A0"/>
                </a:solidFill>
                <a:latin typeface="Eras Bold ITC" pitchFamily="34" charset="0"/>
              </a:rPr>
              <a:t>  </a:t>
            </a:r>
            <a:r>
              <a:rPr lang="en-US" sz="3200" dirty="0"/>
              <a:t>Enjoy </a:t>
            </a:r>
            <a:r>
              <a:rPr lang="en-US" sz="3200" dirty="0" smtClean="0"/>
              <a:t>everything…</a:t>
            </a:r>
            <a:endParaRPr lang="en-US" sz="3200" dirty="0"/>
          </a:p>
          <a:p>
            <a:pPr marL="857250" lvl="1" indent="-457200">
              <a:buFont typeface="Wingdings"/>
              <a:buChar char="è"/>
            </a:pPr>
            <a:r>
              <a:rPr lang="en-US" sz="3200" dirty="0">
                <a:solidFill>
                  <a:prstClr val="black"/>
                </a:solidFill>
                <a:sym typeface="Wingdings" pitchFamily="2" charset="2"/>
              </a:rPr>
              <a:t>Creation process, outcome, </a:t>
            </a:r>
            <a:r>
              <a:rPr lang="en-US" sz="3200" dirty="0" smtClean="0">
                <a:solidFill>
                  <a:prstClr val="black"/>
                </a:solidFill>
                <a:sym typeface="Wingdings" pitchFamily="2" charset="2"/>
              </a:rPr>
              <a:t>camaraderie</a:t>
            </a:r>
            <a:endParaRPr lang="en-US" sz="3200" dirty="0">
              <a:solidFill>
                <a:prstClr val="black"/>
              </a:solidFill>
              <a:sym typeface="Wingdings" pitchFamily="2" charset="2"/>
            </a:endParaRPr>
          </a:p>
        </p:txBody>
      </p:sp>
    </p:spTree>
    <p:extLst>
      <p:ext uri="{BB962C8B-B14F-4D97-AF65-F5344CB8AC3E}">
        <p14:creationId xmlns:p14="http://schemas.microsoft.com/office/powerpoint/2010/main" val="3259138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fade">
                                      <p:cBhvr>
                                        <p:cTn id="10" dur="500"/>
                                        <p:tgtEl>
                                          <p:spTgt spid="5">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animEffect transition="in" filter="fade">
                                      <p:cBhvr>
                                        <p:cTn id="15" dur="500"/>
                                        <p:tgtEl>
                                          <p:spTgt spid="5">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5">
                                            <p:txEl>
                                              <p:pRg st="3" end="3"/>
                                            </p:txEl>
                                          </p:spTgt>
                                        </p:tgtEl>
                                        <p:attrNameLst>
                                          <p:attrName>style.visibility</p:attrName>
                                        </p:attrNameLst>
                                      </p:cBhvr>
                                      <p:to>
                                        <p:strVal val="visible"/>
                                      </p:to>
                                    </p:set>
                                    <p:animEffect transition="in" filter="fade">
                                      <p:cBhvr>
                                        <p:cTn id="18" dur="500"/>
                                        <p:tgtEl>
                                          <p:spTgt spid="5">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64" presetClass="path" presetSubtype="0" accel="50000" decel="50000" fill="hold" grpId="0" nodeType="clickEffect">
                                  <p:stCondLst>
                                    <p:cond delay="0"/>
                                  </p:stCondLst>
                                  <p:childTnLst>
                                    <p:animMotion origin="layout" path="M -2.5E-6 1.85185E-6 L -2.5E-6 -0.18287 " pathEditMode="relative" rAng="0" ptsTypes="AA">
                                      <p:cBhvr>
                                        <p:cTn id="22" dur="2000" fill="hold"/>
                                        <p:tgtEl>
                                          <p:spTgt spid="5">
                                            <p:txEl>
                                              <p:pRg st="0" end="0"/>
                                            </p:txEl>
                                          </p:spTgt>
                                        </p:tgtEl>
                                        <p:attrNameLst>
                                          <p:attrName>ppt_x</p:attrName>
                                          <p:attrName>ppt_y</p:attrName>
                                        </p:attrNameLst>
                                      </p:cBhvr>
                                      <p:rCtr x="0" y="-9144"/>
                                    </p:animMotion>
                                  </p:childTnLst>
                                </p:cTn>
                              </p:par>
                              <p:par>
                                <p:cTn id="23" presetID="64" presetClass="path" presetSubtype="0" accel="50000" decel="50000" fill="hold" grpId="0" nodeType="withEffect">
                                  <p:stCondLst>
                                    <p:cond delay="0"/>
                                  </p:stCondLst>
                                  <p:childTnLst>
                                    <p:animMotion origin="layout" path="M -2.5E-6 1.85185E-6 L -2.5E-6 -0.18287 " pathEditMode="relative" rAng="0" ptsTypes="AA">
                                      <p:cBhvr>
                                        <p:cTn id="24" dur="2000" fill="hold"/>
                                        <p:tgtEl>
                                          <p:spTgt spid="5">
                                            <p:txEl>
                                              <p:pRg st="1" end="1"/>
                                            </p:txEl>
                                          </p:spTgt>
                                        </p:tgtEl>
                                        <p:attrNameLst>
                                          <p:attrName>ppt_x</p:attrName>
                                          <p:attrName>ppt_y</p:attrName>
                                        </p:attrNameLst>
                                      </p:cBhvr>
                                      <p:rCtr x="0" y="-9144"/>
                                    </p:animMotion>
                                  </p:childTnLst>
                                </p:cTn>
                              </p:par>
                              <p:par>
                                <p:cTn id="25" presetID="64" presetClass="path" presetSubtype="0" accel="50000" decel="50000" fill="hold" grpId="0" nodeType="withEffect">
                                  <p:stCondLst>
                                    <p:cond delay="0"/>
                                  </p:stCondLst>
                                  <p:childTnLst>
                                    <p:animMotion origin="layout" path="M -2.5E-6 1.85185E-6 L -2.5E-6 -0.18287 " pathEditMode="relative" rAng="0" ptsTypes="AA">
                                      <p:cBhvr>
                                        <p:cTn id="26" dur="2000" fill="hold"/>
                                        <p:tgtEl>
                                          <p:spTgt spid="5">
                                            <p:txEl>
                                              <p:pRg st="2" end="2"/>
                                            </p:txEl>
                                          </p:spTgt>
                                        </p:tgtEl>
                                        <p:attrNameLst>
                                          <p:attrName>ppt_x</p:attrName>
                                          <p:attrName>ppt_y</p:attrName>
                                        </p:attrNameLst>
                                      </p:cBhvr>
                                      <p:rCtr x="0" y="-9144"/>
                                    </p:animMotion>
                                  </p:childTnLst>
                                </p:cTn>
                              </p:par>
                              <p:par>
                                <p:cTn id="27" presetID="64" presetClass="path" presetSubtype="0" accel="50000" decel="50000" fill="hold" grpId="0" nodeType="withEffect">
                                  <p:stCondLst>
                                    <p:cond delay="0"/>
                                  </p:stCondLst>
                                  <p:childTnLst>
                                    <p:animMotion origin="layout" path="M -2.5E-6 1.85185E-6 L -2.5E-6 -0.18287 " pathEditMode="relative" rAng="0" ptsTypes="AA">
                                      <p:cBhvr>
                                        <p:cTn id="28" dur="2000" fill="hold"/>
                                        <p:tgtEl>
                                          <p:spTgt spid="5">
                                            <p:txEl>
                                              <p:pRg st="3" end="3"/>
                                            </p:txEl>
                                          </p:spTgt>
                                        </p:tgtEl>
                                        <p:attrNameLst>
                                          <p:attrName>ppt_x</p:attrName>
                                          <p:attrName>ppt_y</p:attrName>
                                        </p:attrNameLst>
                                      </p:cBhvr>
                                      <p:rCtr x="0" y="-9144"/>
                                    </p:animMotion>
                                  </p:childTnLst>
                                </p:cTn>
                              </p:par>
                              <p:par>
                                <p:cTn id="29" presetID="42" presetClass="entr" presetSubtype="0" fill="hold" nodeType="withEffect">
                                  <p:stCondLst>
                                    <p:cond delay="500"/>
                                  </p:stCondLst>
                                  <p:childTnLst>
                                    <p:set>
                                      <p:cBhvr>
                                        <p:cTn id="30" dur="1" fill="hold">
                                          <p:stCondLst>
                                            <p:cond delay="0"/>
                                          </p:stCondLst>
                                        </p:cTn>
                                        <p:tgtEl>
                                          <p:spTgt spid="4"/>
                                        </p:tgtEl>
                                        <p:attrNameLst>
                                          <p:attrName>style.visibility</p:attrName>
                                        </p:attrNameLst>
                                      </p:cBhvr>
                                      <p:to>
                                        <p:strVal val="visible"/>
                                      </p:to>
                                    </p:set>
                                    <p:animEffect transition="in" filter="fade">
                                      <p:cBhvr>
                                        <p:cTn id="31" dur="2000"/>
                                        <p:tgtEl>
                                          <p:spTgt spid="4"/>
                                        </p:tgtEl>
                                      </p:cBhvr>
                                    </p:animEffect>
                                    <p:anim calcmode="lin" valueType="num">
                                      <p:cBhvr>
                                        <p:cTn id="32" dur="2000" fill="hold"/>
                                        <p:tgtEl>
                                          <p:spTgt spid="4"/>
                                        </p:tgtEl>
                                        <p:attrNameLst>
                                          <p:attrName>ppt_x</p:attrName>
                                        </p:attrNameLst>
                                      </p:cBhvr>
                                      <p:tavLst>
                                        <p:tav tm="0">
                                          <p:val>
                                            <p:strVal val="#ppt_x"/>
                                          </p:val>
                                        </p:tav>
                                        <p:tav tm="100000">
                                          <p:val>
                                            <p:strVal val="#ppt_x"/>
                                          </p:val>
                                        </p:tav>
                                      </p:tavLst>
                                    </p:anim>
                                    <p:anim calcmode="lin" valueType="num">
                                      <p:cBhvr>
                                        <p:cTn id="33" dur="2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allAtOnce"/>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2"/>
          <p:cNvSpPr>
            <a:spLocks noGrp="1"/>
          </p:cNvSpPr>
          <p:nvPr>
            <p:ph idx="1"/>
          </p:nvPr>
        </p:nvSpPr>
        <p:spPr>
          <a:xfrm>
            <a:off x="304800" y="533400"/>
            <a:ext cx="8229600" cy="2362200"/>
          </a:xfrm>
          <a:ln w="69850" cmpd="thickThin">
            <a:solidFill>
              <a:schemeClr val="tx1"/>
            </a:solidFill>
          </a:ln>
        </p:spPr>
        <p:txBody>
          <a:bodyPr anchor="ctr" anchorCtr="0">
            <a:normAutofit/>
          </a:bodyPr>
          <a:lstStyle/>
          <a:p>
            <a:pPr marL="514350" indent="-514350">
              <a:buFont typeface="+mj-lt"/>
              <a:buAutoNum type="arabicParenR"/>
            </a:pPr>
            <a:r>
              <a:rPr lang="en-US" dirty="0"/>
              <a:t>Advance humanity toward </a:t>
            </a:r>
            <a:r>
              <a:rPr lang="en-US" b="1" i="1" dirty="0">
                <a:solidFill>
                  <a:srgbClr val="7030A0"/>
                </a:solidFill>
              </a:rPr>
              <a:t>your future vision</a:t>
            </a:r>
          </a:p>
          <a:p>
            <a:pPr marL="857250" lvl="1" indent="-457200">
              <a:buFont typeface="Wingdings"/>
              <a:buChar char="è"/>
            </a:pPr>
            <a:r>
              <a:rPr lang="en-US" sz="3200" dirty="0">
                <a:solidFill>
                  <a:prstClr val="black"/>
                </a:solidFill>
                <a:sym typeface="Wingdings" pitchFamily="2" charset="2"/>
              </a:rPr>
              <a:t>Your meaning of life</a:t>
            </a:r>
            <a:r>
              <a:rPr lang="en-US" sz="3200" dirty="0"/>
              <a:t> </a:t>
            </a:r>
          </a:p>
          <a:p>
            <a:pPr marL="514350" indent="-514350">
              <a:buFont typeface="+mj-lt"/>
              <a:buAutoNum type="arabicParenR"/>
            </a:pPr>
            <a:r>
              <a:rPr lang="en-US" dirty="0"/>
              <a:t> </a:t>
            </a:r>
            <a:r>
              <a:rPr lang="en-US" b="1" cap="small" dirty="0" smtClean="0">
                <a:solidFill>
                  <a:srgbClr val="7030A0"/>
                </a:solidFill>
                <a:latin typeface="Eras Bold ITC" pitchFamily="34" charset="0"/>
              </a:rPr>
              <a:t>Fun</a:t>
            </a:r>
            <a:r>
              <a:rPr lang="en-US" b="1" dirty="0" smtClean="0">
                <a:solidFill>
                  <a:srgbClr val="7030A0"/>
                </a:solidFill>
                <a:latin typeface="Eras Bold ITC" pitchFamily="34" charset="0"/>
              </a:rPr>
              <a:t>!</a:t>
            </a:r>
            <a:r>
              <a:rPr lang="en-US" dirty="0" smtClean="0">
                <a:solidFill>
                  <a:srgbClr val="7030A0"/>
                </a:solidFill>
                <a:latin typeface="Eras Bold ITC" pitchFamily="34" charset="0"/>
              </a:rPr>
              <a:t>  </a:t>
            </a:r>
            <a:r>
              <a:rPr lang="en-US" dirty="0"/>
              <a:t>Enjoy </a:t>
            </a:r>
            <a:r>
              <a:rPr lang="en-US" dirty="0" smtClean="0"/>
              <a:t>everything…</a:t>
            </a:r>
            <a:endParaRPr lang="en-US" dirty="0"/>
          </a:p>
          <a:p>
            <a:pPr marL="857250" lvl="1" indent="-457200">
              <a:buFont typeface="Wingdings"/>
              <a:buChar char="è"/>
            </a:pPr>
            <a:r>
              <a:rPr lang="en-US" sz="3200" dirty="0">
                <a:solidFill>
                  <a:prstClr val="black"/>
                </a:solidFill>
                <a:sym typeface="Wingdings" pitchFamily="2" charset="2"/>
              </a:rPr>
              <a:t>Creation process, outcome, camaraderie</a:t>
            </a:r>
          </a:p>
        </p:txBody>
      </p:sp>
      <p:pic>
        <p:nvPicPr>
          <p:cNvPr id="2050" name="Picture 2" descr="http://www.wired.com/images_blogs/wiredscience/2013/03/screenshot_3_30_13_3_32_pm.jp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52400" y="2971800"/>
            <a:ext cx="4758637" cy="3044190"/>
          </a:xfrm>
          <a:prstGeom prst="rect">
            <a:avLst/>
          </a:prstGeom>
          <a:noFill/>
          <a:effectLst>
            <a:softEdge rad="127000"/>
          </a:effectLst>
          <a:extLst>
            <a:ext uri="{909E8E84-426E-40DD-AFC4-6F175D3DCCD1}">
              <a14:hiddenFill xmlns:a14="http://schemas.microsoft.com/office/drawing/2010/main">
                <a:solidFill>
                  <a:srgbClr val="FFFFFF"/>
                </a:solidFill>
              </a14:hiddenFill>
            </a:ext>
          </a:extLst>
        </p:spPr>
      </p:pic>
      <p:sp>
        <p:nvSpPr>
          <p:cNvPr id="15" name="TextBox 14"/>
          <p:cNvSpPr txBox="1"/>
          <p:nvPr/>
        </p:nvSpPr>
        <p:spPr>
          <a:xfrm>
            <a:off x="4876800" y="3701370"/>
            <a:ext cx="2465740" cy="1538883"/>
          </a:xfrm>
          <a:prstGeom prst="rect">
            <a:avLst/>
          </a:prstGeom>
          <a:noFill/>
        </p:spPr>
        <p:txBody>
          <a:bodyPr wrap="none" rtlCol="0">
            <a:spAutoFit/>
          </a:bodyPr>
          <a:lstStyle/>
          <a:p>
            <a:pPr marL="230188" indent="-230188">
              <a:buFont typeface="Wingdings" pitchFamily="2" charset="2"/>
              <a:buChar char="Ø"/>
            </a:pPr>
            <a:r>
              <a:rPr lang="en-US" sz="2800" b="1" dirty="0" smtClean="0"/>
              <a:t>Predictions</a:t>
            </a:r>
          </a:p>
          <a:p>
            <a:pPr marL="230188" indent="-230188">
              <a:buFont typeface="Wingdings" pitchFamily="2" charset="2"/>
              <a:buChar char="Ø"/>
            </a:pPr>
            <a:endParaRPr lang="en-US" sz="500" b="1" dirty="0" smtClean="0"/>
          </a:p>
          <a:p>
            <a:pPr marL="230188" indent="-230188">
              <a:buFont typeface="Wingdings" pitchFamily="2" charset="2"/>
              <a:buChar char="Ø"/>
            </a:pPr>
            <a:r>
              <a:rPr lang="en-US" sz="2800" b="1" dirty="0" smtClean="0"/>
              <a:t>Explanations</a:t>
            </a:r>
            <a:br>
              <a:rPr lang="en-US" sz="2800" b="1" dirty="0" smtClean="0"/>
            </a:br>
            <a:endParaRPr lang="en-US" sz="500" b="1" dirty="0" smtClean="0"/>
          </a:p>
          <a:p>
            <a:pPr marL="230188" indent="-230188">
              <a:buFont typeface="Wingdings" pitchFamily="2" charset="2"/>
              <a:buChar char="Ø"/>
            </a:pPr>
            <a:r>
              <a:rPr lang="en-US" sz="2800" b="1" dirty="0" smtClean="0"/>
              <a:t>Interventions</a:t>
            </a:r>
          </a:p>
        </p:txBody>
      </p:sp>
      <p:sp>
        <p:nvSpPr>
          <p:cNvPr id="16" name="TextBox 15"/>
          <p:cNvSpPr txBox="1"/>
          <p:nvPr/>
        </p:nvSpPr>
        <p:spPr>
          <a:xfrm>
            <a:off x="4800600" y="3178150"/>
            <a:ext cx="1323119" cy="523220"/>
          </a:xfrm>
          <a:prstGeom prst="rect">
            <a:avLst/>
          </a:prstGeom>
          <a:noFill/>
        </p:spPr>
        <p:txBody>
          <a:bodyPr wrap="none" rtlCol="0">
            <a:spAutoFit/>
          </a:bodyPr>
          <a:lstStyle/>
          <a:p>
            <a:r>
              <a:rPr lang="en-US" sz="2800" i="1" dirty="0" smtClean="0"/>
              <a:t>Better…</a:t>
            </a:r>
          </a:p>
        </p:txBody>
      </p:sp>
      <p:sp>
        <p:nvSpPr>
          <p:cNvPr id="17" name="TextBox 16"/>
          <p:cNvSpPr txBox="1"/>
          <p:nvPr/>
        </p:nvSpPr>
        <p:spPr>
          <a:xfrm>
            <a:off x="3048001" y="5323582"/>
            <a:ext cx="4648199" cy="1077218"/>
          </a:xfrm>
          <a:prstGeom prst="rect">
            <a:avLst/>
          </a:prstGeom>
          <a:solidFill>
            <a:schemeClr val="accent1">
              <a:lumMod val="40000"/>
              <a:lumOff val="60000"/>
            </a:schemeClr>
          </a:solidFill>
          <a:effectLst>
            <a:glow rad="101600">
              <a:schemeClr val="accent1">
                <a:satMod val="175000"/>
                <a:alpha val="40000"/>
              </a:schemeClr>
            </a:glow>
          </a:effectLst>
        </p:spPr>
        <p:txBody>
          <a:bodyPr wrap="square" rtlCol="0">
            <a:spAutoFit/>
          </a:bodyPr>
          <a:lstStyle/>
          <a:p>
            <a:r>
              <a:rPr lang="en-US" sz="3200" b="1" dirty="0" smtClean="0">
                <a:latin typeface="Copperplate Gothic Bold" pitchFamily="34" charset="0"/>
                <a:sym typeface="Wingdings" pitchFamily="2" charset="2"/>
              </a:rPr>
              <a:t>Approach our limits and prosper!</a:t>
            </a:r>
            <a:endParaRPr lang="en-US" sz="3200" b="1" dirty="0">
              <a:latin typeface="Copperplate Gothic Bold" pitchFamily="34" charset="0"/>
            </a:endParaRPr>
          </a:p>
        </p:txBody>
      </p:sp>
      <p:pic>
        <p:nvPicPr>
          <p:cNvPr id="2052" name="Picture 4" descr="http://img301.imageshack.us/img301/7113/index1sv9.jpg"/>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rot="16200000">
            <a:off x="7037469" y="3267078"/>
            <a:ext cx="2116053" cy="156059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2" name="Oval 1"/>
          <p:cNvSpPr/>
          <p:nvPr/>
        </p:nvSpPr>
        <p:spPr>
          <a:xfrm>
            <a:off x="7924800" y="-1676400"/>
            <a:ext cx="2666287" cy="2819400"/>
          </a:xfrm>
          <a:prstGeom prst="ellipse">
            <a:avLst/>
          </a:prstGeom>
          <a:gradFill flip="none" rotWithShape="1">
            <a:gsLst>
              <a:gs pos="0">
                <a:srgbClr val="E6DCAC"/>
              </a:gs>
              <a:gs pos="12000">
                <a:srgbClr val="E6D78A">
                  <a:alpha val="81000"/>
                </a:srgbClr>
              </a:gs>
              <a:gs pos="30000">
                <a:srgbClr val="C7AC4C">
                  <a:alpha val="67000"/>
                </a:srgbClr>
              </a:gs>
              <a:gs pos="45000">
                <a:srgbClr val="E6D78A">
                  <a:alpha val="61000"/>
                </a:srgbClr>
              </a:gs>
              <a:gs pos="77000">
                <a:srgbClr val="C7AC4C">
                  <a:alpha val="24000"/>
                </a:srgbClr>
              </a:gs>
              <a:gs pos="100000">
                <a:srgbClr val="F0EACC">
                  <a:alpha val="80000"/>
                </a:srgbClr>
              </a:gs>
            </a:gsLst>
            <a:path path="circle">
              <a:fillToRect l="50000" t="50000" r="50000" b="50000"/>
            </a:path>
            <a:tileRect/>
          </a:gra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59609735"/>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28600" y="228600"/>
            <a:ext cx="5562600" cy="990600"/>
          </a:xfrm>
        </p:spPr>
        <p:txBody>
          <a:bodyPr/>
          <a:lstStyle/>
          <a:p>
            <a:r>
              <a:rPr lang="en-US" dirty="0" smtClean="0"/>
              <a:t>Part II: consequences</a:t>
            </a:r>
            <a:endParaRPr lang="en-US" dirty="0"/>
          </a:p>
        </p:txBody>
      </p:sp>
      <p:pic>
        <p:nvPicPr>
          <p:cNvPr id="1029" name="Picture 5" descr="C:\Users\Class2014\Downloads\forest-10.jpg"/>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152591" y="876300"/>
            <a:ext cx="4450080" cy="278130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031" name="Picture 7" descr="http://www.worldtourismplace.com/wp-content/uploads/2012/02/Modern-City-of-New-York-United-States.jpg"/>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072128" y="1091945"/>
            <a:ext cx="4827013" cy="3028951"/>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036" name="Picture 12" descr="C:\Users\Class2014\Documents\Dropbox\ModelTalk\img\human evolution.png"/>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a:stretch/>
        </p:blipFill>
        <p:spPr bwMode="auto">
          <a:xfrm>
            <a:off x="152591" y="4105656"/>
            <a:ext cx="5688012" cy="2548128"/>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C:\Users\Class2014\Documents\Dropbox\ModelTalk\img\earth.jpg"/>
          <p:cNvPicPr>
            <a:picLocks noChangeAspect="1" noChangeArrowheads="1"/>
          </p:cNvPicPr>
          <p:nvPr/>
        </p:nvPicPr>
        <p:blipFill rotWithShape="1">
          <a:blip r:embed="rId6" cstate="print">
            <a:extLst>
              <a:ext uri="{28A0092B-C50C-407E-A947-70E740481C1C}">
                <a14:useLocalDpi xmlns:a14="http://schemas.microsoft.com/office/drawing/2010/main"/>
              </a:ext>
            </a:extLst>
          </a:blip>
          <a:srcRect/>
          <a:stretch/>
        </p:blipFill>
        <p:spPr bwMode="auto">
          <a:xfrm>
            <a:off x="5562600" y="3505200"/>
            <a:ext cx="3260271" cy="3260270"/>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018519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8430</TotalTime>
  <Words>1781</Words>
  <Application>Microsoft Office PowerPoint</Application>
  <PresentationFormat>On-screen Show (4:3)</PresentationFormat>
  <Paragraphs>235</Paragraphs>
  <Slides>18</Slides>
  <Notes>15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18</vt:i4>
      </vt:variant>
    </vt:vector>
  </HeadingPairs>
  <TitlesOfParts>
    <vt:vector size="26" baseType="lpstr">
      <vt:lpstr>Arial</vt:lpstr>
      <vt:lpstr>Arial Black</vt:lpstr>
      <vt:lpstr>Calibri</vt:lpstr>
      <vt:lpstr>Constantia</vt:lpstr>
      <vt:lpstr>Copperplate Gothic Bold</vt:lpstr>
      <vt:lpstr>Eras Bold ITC</vt:lpstr>
      <vt:lpstr>Wingdings</vt:lpstr>
      <vt:lpstr>Office Theme</vt:lpstr>
      <vt:lpstr>We Are Modelers,  Pressing Our Models</vt:lpstr>
      <vt:lpstr>The First Modelers</vt:lpstr>
      <vt:lpstr>Limits</vt:lpstr>
      <vt:lpstr>PowerPoint Presentation</vt:lpstr>
      <vt:lpstr>Push the Limits</vt:lpstr>
      <vt:lpstr>Taking Models to the Next Level</vt:lpstr>
      <vt:lpstr>For what purpose?</vt:lpstr>
      <vt:lpstr>PowerPoint Presentation</vt:lpstr>
      <vt:lpstr>Part II: consequences</vt:lpstr>
      <vt:lpstr>Majority’s Future Vision: “Progress”</vt:lpstr>
      <vt:lpstr>Progress Cycle Resolution</vt:lpstr>
      <vt:lpstr>Solution: 1 + 2</vt:lpstr>
      <vt:lpstr>My Proposal: 2 + 1</vt:lpstr>
      <vt:lpstr>Remark: Progress Cycle’s Breakpoint</vt:lpstr>
      <vt:lpstr>PowerPoint Presentation</vt:lpstr>
      <vt:lpstr>Backup Slides</vt:lpstr>
      <vt:lpstr>Modern Models</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Models: Prediction, Explanation, Intervention</dc:title>
  <dc:creator>Dylan Hutchison</dc:creator>
  <cp:lastModifiedBy>Dylan Hutchison</cp:lastModifiedBy>
  <cp:revision>144</cp:revision>
  <cp:lastPrinted>2013-04-18T00:13:36Z</cp:lastPrinted>
  <dcterms:created xsi:type="dcterms:W3CDTF">2013-03-29T02:16:43Z</dcterms:created>
  <dcterms:modified xsi:type="dcterms:W3CDTF">2014-06-08T10:23:29Z</dcterms:modified>
</cp:coreProperties>
</file>